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6858000"/>
  <p:notesSz cx="6858000" cy="9144000"/>
  <p:defaultTex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vl6pPr>
      <a:defRPr>
        <a:latin typeface="Arial"/>
        <a:ea typeface="Arial"/>
        <a:cs typeface="Arial"/>
        <a:sym typeface="Arial"/>
      </a:defRPr>
    </a:lvl6pPr>
    <a:lvl7pPr>
      <a:defRPr>
        <a:latin typeface="Arial"/>
        <a:ea typeface="Arial"/>
        <a:cs typeface="Arial"/>
        <a:sym typeface="Arial"/>
      </a:defRPr>
    </a:lvl7pPr>
    <a:lvl8pPr>
      <a:defRPr>
        <a:latin typeface="Arial"/>
        <a:ea typeface="Arial"/>
        <a:cs typeface="Arial"/>
        <a:sym typeface="Arial"/>
      </a:defRPr>
    </a:lvl8pPr>
    <a:lvl9pPr>
      <a:defRPr>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DF2FA"/>
          </a:solidFill>
        </a:fill>
      </a:tcStyle>
    </a:wholeTbl>
    <a:band2H>
      <a:tcTxStyle b="def" i="def"/>
      <a:tcStyle>
        <a:tcBdr/>
        <a:fill>
          <a:solidFill>
            <a:srgbClr val="F6F9FD"/>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EF3"/>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EF3"/>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EF3"/>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A"/>
          </a:solidFill>
        </a:fill>
      </a:tcStyle>
    </a:wholeTbl>
    <a:band2H>
      <a:tcTxStyle b="def" i="def"/>
      <a:tcStyle>
        <a:tcBdr/>
        <a:fill>
          <a:solidFill>
            <a:srgbClr val="E7E7ED"/>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FDEF3"/>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CFDEF3"/>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9"/>
          <p:cNvSpPr/>
          <p:nvPr>
            <p:ph type="sldImg"/>
          </p:nvPr>
        </p:nvSpPr>
        <p:spPr>
          <a:xfrm>
            <a:off x="1143000" y="685800"/>
            <a:ext cx="4572000" cy="3429000"/>
          </a:xfrm>
          <a:prstGeom prst="rect">
            <a:avLst/>
          </a:prstGeom>
        </p:spPr>
        <p:txBody>
          <a:bodyPr/>
          <a:lstStyle/>
          <a:p>
            <a:pPr lvl="0"/>
          </a:p>
        </p:txBody>
      </p:sp>
      <p:sp>
        <p:nvSpPr>
          <p:cNvPr id="10" name="Shape 1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6" name="Shape 6"/>
          <p:cNvSpPr/>
          <p:nvPr>
            <p:ph type="sldNum" sz="quarter" idx="2"/>
          </p:nvPr>
        </p:nvSpPr>
        <p:spPr>
          <a:prstGeom prst="rect">
            <a:avLst/>
          </a:prstGeom>
        </p:spPr>
        <p:txBody>
          <a:bodyPr/>
          <a:lstStyle/>
          <a:p>
            <a:pPr lvl="0"/>
            <a:fld id="{86CB4B4D-7CA3-9044-876B-883B54F8677D}" type="slidenum"/>
          </a:p>
        </p:txBody>
      </p:sp>
      <p:sp>
        <p:nvSpPr>
          <p:cNvPr id="7" name="Shape 7"/>
          <p:cNvSpPr/>
          <p:nvPr>
            <p:ph type="title"/>
          </p:nvPr>
        </p:nvSpPr>
        <p:spPr>
          <a:prstGeom prst="rect">
            <a:avLst/>
          </a:prstGeom>
        </p:spPr>
        <p:txBody>
          <a:bodyPr/>
          <a:lstStyle/>
          <a:p>
            <a:pPr lvl="0">
              <a:defRPr sz="1800">
                <a:solidFill>
                  <a:srgbClr val="000000"/>
                </a:solidFill>
              </a:defRPr>
            </a:pPr>
            <a:r>
              <a:rPr sz="4400">
                <a:solidFill>
                  <a:srgbClr val="FFFFFF"/>
                </a:solidFill>
              </a:rPr>
              <a:t>Title Text</a:t>
            </a:r>
          </a:p>
        </p:txBody>
      </p:sp>
      <p:sp>
        <p:nvSpPr>
          <p:cNvPr id="8" name="Shape 8"/>
          <p:cNvSpPr/>
          <p:nvPr>
            <p:ph type="body" idx="1"/>
          </p:nvPr>
        </p:nvSpPr>
        <p:spPr>
          <a:prstGeom prst="rect">
            <a:avLst/>
          </a:prstGeom>
        </p:spPr>
        <p:txBody>
          <a:body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DDD"/>
        </a:solidFill>
      </p:bgPr>
    </p:bg>
    <p:spTree>
      <p:nvGrpSpPr>
        <p:cNvPr id="1" name=""/>
        <p:cNvGrpSpPr/>
        <p:nvPr/>
      </p:nvGrpSpPr>
      <p:grpSpPr>
        <a:xfrm>
          <a:off x="0" y="0"/>
          <a:ext cx="0" cy="0"/>
          <a:chOff x="0" y="0"/>
          <a:chExt cx="0" cy="0"/>
        </a:xfrm>
      </p:grpSpPr>
      <p:sp>
        <p:nvSpPr>
          <p:cNvPr id="2" name="Shape 2"/>
          <p:cNvSpPr/>
          <p:nvPr>
            <p:ph type="sldNum" sz="quarter" idx="2"/>
          </p:nvPr>
        </p:nvSpPr>
        <p:spPr>
          <a:xfrm>
            <a:off x="6553200" y="6245225"/>
            <a:ext cx="2133600" cy="288820"/>
          </a:xfrm>
          <a:prstGeom prst="rect">
            <a:avLst/>
          </a:prstGeom>
          <a:ln w="12700">
            <a:miter lim="400000"/>
          </a:ln>
        </p:spPr>
        <p:txBody>
          <a:bodyPr lIns="45718" tIns="45718" rIns="45718" bIns="45718">
            <a:spAutoFit/>
          </a:bodyPr>
          <a:lstStyle>
            <a:lvl1pPr algn="r">
              <a:defRPr sz="1400">
                <a:solidFill>
                  <a:srgbClr val="FFFFFF"/>
                </a:solidFill>
              </a:defRPr>
            </a:lvl1pPr>
          </a:lstStyle>
          <a:p>
            <a:pPr lvl="0"/>
            <a:fld id="{86CB4B4D-7CA3-9044-876B-883B54F8677D}" type="slidenum"/>
          </a:p>
        </p:txBody>
      </p:sp>
      <p:sp>
        <p:nvSpPr>
          <p:cNvPr id="3" name="Shape 3"/>
          <p:cNvSpPr/>
          <p:nvPr>
            <p:ph type="title"/>
          </p:nvPr>
        </p:nvSpPr>
        <p:spPr>
          <a:xfrm>
            <a:off x="685800" y="1844675"/>
            <a:ext cx="7772400" cy="20415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lvl="0">
              <a:defRPr sz="1800">
                <a:solidFill>
                  <a:srgbClr val="000000"/>
                </a:solidFill>
              </a:defRPr>
            </a:pPr>
            <a:r>
              <a:rPr sz="4400">
                <a:solidFill>
                  <a:srgbClr val="FFFFFF"/>
                </a:solidFill>
              </a:rPr>
              <a:t>Title Text</a:t>
            </a:r>
          </a:p>
        </p:txBody>
      </p:sp>
      <p:sp>
        <p:nvSpPr>
          <p:cNvPr id="4" name="Shape 4"/>
          <p:cNvSpPr/>
          <p:nvPr>
            <p:ph type="body" idx="1"/>
          </p:nvPr>
        </p:nvSpPr>
        <p:spPr>
          <a:xfrm>
            <a:off x="1371600" y="3886200"/>
            <a:ext cx="6400800" cy="29718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 bg1="lt1" tx1="dk1" bg2="lt2" tx2="dk2" accent1="accent1" accent2="accent2" accent3="accent3" accent4="accent4" accent5="accent5" accent6="accent6" hlink="hlink" folHlink="folHlink"/>
  <p:sldLayoutIdLst>
    <p:sldLayoutId id="2147483649" r:id="rId2"/>
  </p:sldLayoutIdLst>
  <p:transition spd="med" advClick="1"/>
  <p:txStyles>
    <p:titleStyle>
      <a:lvl1pPr algn="ctr">
        <a:defRPr sz="4400">
          <a:solidFill>
            <a:srgbClr val="FFFFFF"/>
          </a:solidFill>
          <a:latin typeface="Arial"/>
          <a:ea typeface="Arial"/>
          <a:cs typeface="Arial"/>
          <a:sym typeface="Arial"/>
        </a:defRPr>
      </a:lvl1pPr>
      <a:lvl2pPr algn="ctr">
        <a:defRPr sz="4400">
          <a:solidFill>
            <a:srgbClr val="FFFFFF"/>
          </a:solidFill>
          <a:latin typeface="Arial"/>
          <a:ea typeface="Arial"/>
          <a:cs typeface="Arial"/>
          <a:sym typeface="Arial"/>
        </a:defRPr>
      </a:lvl2pPr>
      <a:lvl3pPr algn="ctr">
        <a:defRPr sz="4400">
          <a:solidFill>
            <a:srgbClr val="FFFFFF"/>
          </a:solidFill>
          <a:latin typeface="Arial"/>
          <a:ea typeface="Arial"/>
          <a:cs typeface="Arial"/>
          <a:sym typeface="Arial"/>
        </a:defRPr>
      </a:lvl3pPr>
      <a:lvl4pPr algn="ctr">
        <a:defRPr sz="4400">
          <a:solidFill>
            <a:srgbClr val="FFFFFF"/>
          </a:solidFill>
          <a:latin typeface="Arial"/>
          <a:ea typeface="Arial"/>
          <a:cs typeface="Arial"/>
          <a:sym typeface="Arial"/>
        </a:defRPr>
      </a:lvl4pPr>
      <a:lvl5pPr algn="ctr">
        <a:defRPr sz="4400">
          <a:solidFill>
            <a:srgbClr val="FFFFFF"/>
          </a:solidFill>
          <a:latin typeface="Arial"/>
          <a:ea typeface="Arial"/>
          <a:cs typeface="Arial"/>
          <a:sym typeface="Arial"/>
        </a:defRPr>
      </a:lvl5pPr>
      <a:lvl6pPr indent="457200" algn="ctr">
        <a:defRPr sz="4400">
          <a:solidFill>
            <a:srgbClr val="FFFFFF"/>
          </a:solidFill>
          <a:latin typeface="Arial"/>
          <a:ea typeface="Arial"/>
          <a:cs typeface="Arial"/>
          <a:sym typeface="Arial"/>
        </a:defRPr>
      </a:lvl6pPr>
      <a:lvl7pPr indent="914400" algn="ctr">
        <a:defRPr sz="4400">
          <a:solidFill>
            <a:srgbClr val="FFFFFF"/>
          </a:solidFill>
          <a:latin typeface="Arial"/>
          <a:ea typeface="Arial"/>
          <a:cs typeface="Arial"/>
          <a:sym typeface="Arial"/>
        </a:defRPr>
      </a:lvl7pPr>
      <a:lvl8pPr indent="1371600" algn="ctr">
        <a:defRPr sz="4400">
          <a:solidFill>
            <a:srgbClr val="FFFFFF"/>
          </a:solidFill>
          <a:latin typeface="Arial"/>
          <a:ea typeface="Arial"/>
          <a:cs typeface="Arial"/>
          <a:sym typeface="Arial"/>
        </a:defRPr>
      </a:lvl8pPr>
      <a:lvl9pPr indent="1828800" algn="ctr">
        <a:defRPr sz="4400">
          <a:solidFill>
            <a:srgbClr val="FFFFFF"/>
          </a:solidFill>
          <a:latin typeface="Arial"/>
          <a:ea typeface="Arial"/>
          <a:cs typeface="Arial"/>
          <a:sym typeface="Arial"/>
        </a:defRPr>
      </a:lvl9pPr>
    </p:titleStyle>
    <p:bodyStyle>
      <a:lvl1pPr defTabSz="342900">
        <a:spcBef>
          <a:spcPts val="700"/>
        </a:spcBef>
        <a:buSzPct val="100000"/>
        <a:buChar char="n"/>
        <a:defRPr sz="3200">
          <a:solidFill>
            <a:srgbClr val="FFFFFF"/>
          </a:solidFill>
          <a:latin typeface="Arial"/>
          <a:ea typeface="Arial"/>
          <a:cs typeface="Arial"/>
          <a:sym typeface="Arial"/>
        </a:defRPr>
      </a:lvl1pPr>
      <a:lvl2pPr defTabSz="342900">
        <a:spcBef>
          <a:spcPts val="700"/>
        </a:spcBef>
        <a:buSzPct val="100000"/>
        <a:buChar char="»"/>
        <a:defRPr sz="3200">
          <a:solidFill>
            <a:srgbClr val="FFFFFF"/>
          </a:solidFill>
          <a:latin typeface="Arial"/>
          <a:ea typeface="Arial"/>
          <a:cs typeface="Arial"/>
          <a:sym typeface="Arial"/>
        </a:defRPr>
      </a:lvl2pPr>
      <a:lvl3pPr marL="1219200" indent="-304800" defTabSz="342900">
        <a:spcBef>
          <a:spcPts val="700"/>
        </a:spcBef>
        <a:buSzPct val="100000"/>
        <a:buChar char="n"/>
        <a:defRPr sz="3200">
          <a:solidFill>
            <a:srgbClr val="FFFFFF"/>
          </a:solidFill>
          <a:latin typeface="Arial"/>
          <a:ea typeface="Arial"/>
          <a:cs typeface="Arial"/>
          <a:sym typeface="Arial"/>
        </a:defRPr>
      </a:lvl3pPr>
      <a:lvl4pPr marL="1737360" indent="-365760" defTabSz="342900">
        <a:spcBef>
          <a:spcPts val="700"/>
        </a:spcBef>
        <a:buSzPct val="100000"/>
        <a:buChar char="•"/>
        <a:defRPr sz="3200">
          <a:solidFill>
            <a:srgbClr val="FFFFFF"/>
          </a:solidFill>
          <a:latin typeface="Arial"/>
          <a:ea typeface="Arial"/>
          <a:cs typeface="Arial"/>
          <a:sym typeface="Arial"/>
        </a:defRPr>
      </a:lvl4pPr>
      <a:lvl5pPr marL="2235200" indent="-406400" defTabSz="342900">
        <a:spcBef>
          <a:spcPts val="700"/>
        </a:spcBef>
        <a:buSzPct val="100000"/>
        <a:buChar char="n"/>
        <a:defRPr sz="3200">
          <a:solidFill>
            <a:srgbClr val="FFFFFF"/>
          </a:solidFill>
          <a:latin typeface="Arial"/>
          <a:ea typeface="Arial"/>
          <a:cs typeface="Arial"/>
          <a:sym typeface="Arial"/>
        </a:defRPr>
      </a:lvl5pPr>
      <a:lvl6pPr marL="2692400" indent="-406400" defTabSz="342900">
        <a:spcBef>
          <a:spcPts val="700"/>
        </a:spcBef>
        <a:buSzPct val="100000"/>
        <a:buChar char="•"/>
        <a:defRPr sz="3200">
          <a:solidFill>
            <a:srgbClr val="FFFFFF"/>
          </a:solidFill>
          <a:latin typeface="Arial"/>
          <a:ea typeface="Arial"/>
          <a:cs typeface="Arial"/>
          <a:sym typeface="Arial"/>
        </a:defRPr>
      </a:lvl6pPr>
      <a:lvl7pPr marL="3149600" indent="-406400" defTabSz="342900">
        <a:spcBef>
          <a:spcPts val="700"/>
        </a:spcBef>
        <a:buSzPct val="100000"/>
        <a:buChar char="•"/>
        <a:defRPr sz="3200">
          <a:solidFill>
            <a:srgbClr val="FFFFFF"/>
          </a:solidFill>
          <a:latin typeface="Arial"/>
          <a:ea typeface="Arial"/>
          <a:cs typeface="Arial"/>
          <a:sym typeface="Arial"/>
        </a:defRPr>
      </a:lvl7pPr>
      <a:lvl8pPr marL="3606800" indent="-406400" defTabSz="342900">
        <a:spcBef>
          <a:spcPts val="700"/>
        </a:spcBef>
        <a:buSzPct val="100000"/>
        <a:buChar char="•"/>
        <a:defRPr sz="3200">
          <a:solidFill>
            <a:srgbClr val="FFFFFF"/>
          </a:solidFill>
          <a:latin typeface="Arial"/>
          <a:ea typeface="Arial"/>
          <a:cs typeface="Arial"/>
          <a:sym typeface="Arial"/>
        </a:defRPr>
      </a:lvl8pPr>
      <a:lvl9pPr marL="4064000" indent="-406400" defTabSz="342900">
        <a:spcBef>
          <a:spcPts val="700"/>
        </a:spcBef>
        <a:buSzPct val="100000"/>
        <a:buChar char="•"/>
        <a:defRPr sz="3200">
          <a:solidFill>
            <a:srgbClr val="FFFFFF"/>
          </a:solidFill>
          <a:latin typeface="Arial"/>
          <a:ea typeface="Arial"/>
          <a:cs typeface="Arial"/>
          <a:sym typeface="Arial"/>
        </a:defRPr>
      </a:lvl9pPr>
    </p:bodyStyle>
    <p:otherStyle>
      <a:lvl1pPr algn="r">
        <a:defRPr sz="1400">
          <a:solidFill>
            <a:schemeClr val="tx1"/>
          </a:solidFill>
          <a:latin typeface="+mn-lt"/>
          <a:ea typeface="+mn-ea"/>
          <a:cs typeface="+mn-cs"/>
          <a:sym typeface="Arial"/>
        </a:defRPr>
      </a:lvl1pPr>
      <a:lvl2pPr algn="r">
        <a:defRPr sz="1400">
          <a:solidFill>
            <a:schemeClr val="tx1"/>
          </a:solidFill>
          <a:latin typeface="+mn-lt"/>
          <a:ea typeface="+mn-ea"/>
          <a:cs typeface="+mn-cs"/>
          <a:sym typeface="Arial"/>
        </a:defRPr>
      </a:lvl2pPr>
      <a:lvl3pPr algn="r">
        <a:defRPr sz="1400">
          <a:solidFill>
            <a:schemeClr val="tx1"/>
          </a:solidFill>
          <a:latin typeface="+mn-lt"/>
          <a:ea typeface="+mn-ea"/>
          <a:cs typeface="+mn-cs"/>
          <a:sym typeface="Arial"/>
        </a:defRPr>
      </a:lvl3pPr>
      <a:lvl4pPr algn="r">
        <a:defRPr sz="1400">
          <a:solidFill>
            <a:schemeClr val="tx1"/>
          </a:solidFill>
          <a:latin typeface="+mn-lt"/>
          <a:ea typeface="+mn-ea"/>
          <a:cs typeface="+mn-cs"/>
          <a:sym typeface="Arial"/>
        </a:defRPr>
      </a:lvl4pPr>
      <a:lvl5pPr algn="r">
        <a:defRPr sz="1400">
          <a:solidFill>
            <a:schemeClr val="tx1"/>
          </a:solidFill>
          <a:latin typeface="+mn-lt"/>
          <a:ea typeface="+mn-ea"/>
          <a:cs typeface="+mn-cs"/>
          <a:sym typeface="Arial"/>
        </a:defRPr>
      </a:lvl5pPr>
      <a:lvl6pPr algn="r">
        <a:defRPr sz="1400">
          <a:solidFill>
            <a:schemeClr val="tx1"/>
          </a:solidFill>
          <a:latin typeface="+mn-lt"/>
          <a:ea typeface="+mn-ea"/>
          <a:cs typeface="+mn-cs"/>
          <a:sym typeface="Arial"/>
        </a:defRPr>
      </a:lvl6pPr>
      <a:lvl7pPr algn="r">
        <a:defRPr sz="1400">
          <a:solidFill>
            <a:schemeClr val="tx1"/>
          </a:solidFill>
          <a:latin typeface="+mn-lt"/>
          <a:ea typeface="+mn-ea"/>
          <a:cs typeface="+mn-cs"/>
          <a:sym typeface="Arial"/>
        </a:defRPr>
      </a:lvl7pPr>
      <a:lvl8pPr algn="r">
        <a:defRPr sz="1400">
          <a:solidFill>
            <a:schemeClr val="tx1"/>
          </a:solidFill>
          <a:latin typeface="+mn-lt"/>
          <a:ea typeface="+mn-ea"/>
          <a:cs typeface="+mn-cs"/>
          <a:sym typeface="Arial"/>
        </a:defRPr>
      </a:lvl8pPr>
      <a:lvl9pPr algn="r">
        <a:defRPr sz="14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openxmlformats.org/officeDocument/2006/relationships/image" Target="../media/image16.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 Id="rId3" Type="http://schemas.openxmlformats.org/officeDocument/2006/relationships/image" Target="../media/image18.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2.jpeg"/><Relationship Id="rId4" Type="http://schemas.openxmlformats.org/officeDocument/2006/relationships/image" Target="../media/image23.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4.jpeg"/><Relationship Id="rId5" Type="http://schemas.openxmlformats.org/officeDocument/2006/relationships/image" Target="../media/image25.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 Id="rId3" Type="http://schemas.openxmlformats.org/officeDocument/2006/relationships/image" Target="../media/image27.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eg"/><Relationship Id="rId3" Type="http://schemas.openxmlformats.org/officeDocument/2006/relationships/image" Target="../media/image29.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5.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7.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2" name="image-filtered.jpeg"/>
          <p:cNvPicPr/>
          <p:nvPr/>
        </p:nvPicPr>
        <p:blipFill>
          <a:blip r:embed="rId2">
            <a:extLst/>
          </a:blip>
          <a:srcRect l="23892" t="15461" r="0" b="0"/>
          <a:stretch>
            <a:fillRect/>
          </a:stretch>
        </p:blipFill>
        <p:spPr>
          <a:xfrm>
            <a:off x="-50800" y="1854200"/>
            <a:ext cx="9321800" cy="5834063"/>
          </a:xfrm>
          <a:prstGeom prst="rect">
            <a:avLst/>
          </a:prstGeom>
          <a:ln w="12700">
            <a:miter lim="400000"/>
          </a:ln>
        </p:spPr>
      </p:pic>
      <p:sp>
        <p:nvSpPr>
          <p:cNvPr id="13" name="Shape 13"/>
          <p:cNvSpPr/>
          <p:nvPr>
            <p:ph type="title"/>
          </p:nvPr>
        </p:nvSpPr>
        <p:spPr>
          <a:xfrm>
            <a:off x="2082800" y="361950"/>
            <a:ext cx="7772400" cy="1470025"/>
          </a:xfrm>
          <a:prstGeom prst="rect">
            <a:avLst/>
          </a:prstGeom>
        </p:spPr>
        <p:txBody>
          <a:bodyPr lIns="0" tIns="0" rIns="0" bIns="0" anchor="t">
            <a:normAutofit fontScale="100000" lnSpcReduction="0"/>
          </a:bodyPr>
          <a:lstStyle/>
          <a:p>
            <a:pPr lvl="0" algn="l">
              <a:defRPr sz="1800">
                <a:solidFill>
                  <a:srgbClr val="000000"/>
                </a:solidFill>
              </a:defRPr>
            </a:pPr>
            <a:r>
              <a:rPr b="1" sz="2300">
                <a:latin typeface="Terminal Dosis SemiBold"/>
                <a:ea typeface="Terminal Dosis SemiBold"/>
                <a:cs typeface="Terminal Dosis SemiBold"/>
                <a:sym typeface="Terminal Dosis SemiBold"/>
              </a:rPr>
              <a:t>SPONSORSHIP PROPOSAL </a:t>
            </a:r>
            <a:br>
              <a:rPr b="1" sz="2300">
                <a:latin typeface="Terminal Dosis SemiBold"/>
                <a:ea typeface="Terminal Dosis SemiBold"/>
                <a:cs typeface="Terminal Dosis SemiBold"/>
                <a:sym typeface="Terminal Dosis SemiBold"/>
              </a:rPr>
            </a:br>
          </a:p>
        </p:txBody>
      </p:sp>
      <p:sp>
        <p:nvSpPr>
          <p:cNvPr id="14" name="Shape 14"/>
          <p:cNvSpPr/>
          <p:nvPr/>
        </p:nvSpPr>
        <p:spPr>
          <a:xfrm>
            <a:off x="2041525" y="655637"/>
            <a:ext cx="3086061"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sz="2400">
                <a:latin typeface="Terminal Dosis Medium"/>
                <a:ea typeface="Terminal Dosis Medium"/>
                <a:cs typeface="Terminal Dosis Medium"/>
                <a:sym typeface="Terminal Dosis Medium"/>
              </a:rPr>
              <a:t>新FAB</a:t>
            </a:r>
            <a:r>
              <a:rPr b="1" sz="2400">
                <a:latin typeface="Terminal Dosis Bold"/>
                <a:ea typeface="Terminal Dosis Bold"/>
                <a:cs typeface="Terminal Dosis Bold"/>
                <a:sym typeface="Terminal Dosis Bold"/>
              </a:rPr>
              <a:t> </a:t>
            </a:r>
            <a:r>
              <a:rPr sz="2400">
                <a:latin typeface="Terminal Dosis Light"/>
                <a:ea typeface="Terminal Dosis Light"/>
                <a:cs typeface="Terminal Dosis Light"/>
                <a:sym typeface="Terminal Dosis Light"/>
              </a:rPr>
              <a:t>/ </a:t>
            </a:r>
            <a:r>
              <a:rPr sz="2400">
                <a:latin typeface="Terminal Dosis ExtraLight"/>
                <a:ea typeface="Terminal Dosis ExtraLight"/>
                <a:cs typeface="Terminal Dosis ExtraLight"/>
                <a:sym typeface="Terminal Dosis ExtraLight"/>
              </a:rPr>
              <a:t>XINFAB</a:t>
            </a:r>
            <a:r>
              <a:rPr sz="2400">
                <a:latin typeface="Terminal Dosis Light"/>
                <a:ea typeface="Terminal Dosis Light"/>
                <a:cs typeface="Terminal Dosis Light"/>
                <a:sym typeface="Terminal Dosis Light"/>
              </a:rPr>
              <a:t> </a:t>
            </a:r>
            <a:r>
              <a:rPr sz="2400">
                <a:latin typeface="Terminal Dosis ExtraLight"/>
                <a:ea typeface="Terminal Dosis ExtraLight"/>
                <a:cs typeface="Terminal Dosis ExtraLight"/>
                <a:sym typeface="Terminal Dosis ExtraLight"/>
              </a:rPr>
              <a:t>2014</a:t>
            </a:r>
          </a:p>
        </p:txBody>
      </p:sp>
      <p:pic>
        <p:nvPicPr>
          <p:cNvPr id="15" name="pasted-image.png"/>
          <p:cNvPicPr/>
          <p:nvPr/>
        </p:nvPicPr>
        <p:blipFill>
          <a:blip r:embed="rId3">
            <a:extLst/>
          </a:blip>
          <a:stretch>
            <a:fillRect/>
          </a:stretch>
        </p:blipFill>
        <p:spPr>
          <a:xfrm>
            <a:off x="377825" y="376237"/>
            <a:ext cx="769938" cy="720726"/>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95" name="Shape 95"/>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96" name="Shape 96"/>
          <p:cNvSpPr/>
          <p:nvPr/>
        </p:nvSpPr>
        <p:spPr>
          <a:xfrm>
            <a:off x="768349" y="2736850"/>
            <a:ext cx="2814639" cy="1854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How much will it cost to become a XinFab member? Will it truly be accessible to the public?</a:t>
            </a:r>
            <a:endParaRPr b="1" sz="1200">
              <a:latin typeface="Terminal Dosis Bold"/>
              <a:ea typeface="Terminal Dosis Bold"/>
              <a:cs typeface="Terminal Dosis Bold"/>
              <a:sym typeface="Terminal Dosis Bold"/>
            </a:endParaRPr>
          </a:p>
          <a:p>
            <a:pPr lvl="0" defTabSz="342900">
              <a:spcBef>
                <a:spcPts val="300"/>
              </a:spcBef>
            </a:pP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For as little as 20 RMB, </a:t>
            </a:r>
            <a:r>
              <a:rPr sz="1200">
                <a:latin typeface="Terminal Dosis Book"/>
                <a:ea typeface="Terminal Dosis Book"/>
                <a:cs typeface="Terminal Dosis Book"/>
                <a:sym typeface="Terminal Dosis Book"/>
              </a:rPr>
              <a:t> XINCHEJIAN members </a:t>
            </a:r>
            <a:r>
              <a:rPr sz="1200">
                <a:latin typeface="Terminal Dosis Book"/>
                <a:ea typeface="Terminal Dosis Book"/>
                <a:cs typeface="Terminal Dosis Book"/>
                <a:sym typeface="Terminal Dosis Book"/>
              </a:rPr>
              <a:t>can become XinFab member and have access to basic XinFab tools and services. Members who wish to use the advanced suite of fabrication tools will only pay 100 or 180RMB/month</a:t>
            </a:r>
          </a:p>
        </p:txBody>
      </p:sp>
      <p:sp>
        <p:nvSpPr>
          <p:cNvPr id="97" name="Shape 97"/>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WHAT IS XINFAB?</a:t>
            </a:r>
          </a:p>
        </p:txBody>
      </p:sp>
      <p:sp>
        <p:nvSpPr>
          <p:cNvPr id="98" name="Shape 98"/>
          <p:cNvSpPr/>
          <p:nvPr/>
        </p:nvSpPr>
        <p:spPr>
          <a:xfrm>
            <a:off x="5213350" y="2736850"/>
            <a:ext cx="2814638" cy="3073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What other services will XinFab offer?</a:t>
            </a:r>
            <a:endParaRPr b="1" sz="1200">
              <a:latin typeface="Terminal Dosis Bold"/>
              <a:ea typeface="Terminal Dosis Bold"/>
              <a:cs typeface="Terminal Dosis Bold"/>
              <a:sym typeface="Terminal Dosis Bold"/>
            </a:endParaRPr>
          </a:p>
          <a:p>
            <a:pPr lvl="0" defTabSz="342900">
              <a:spcBef>
                <a:spcPts val="300"/>
              </a:spcBef>
            </a:pPr>
            <a:endParaRPr b="1" sz="1200">
              <a:latin typeface="Terminal Dosis Bold"/>
              <a:ea typeface="Terminal Dosis Bold"/>
              <a:cs typeface="Terminal Dosis Bold"/>
              <a:sym typeface="Terminal Dosis Bold"/>
            </a:endParaRPr>
          </a:p>
          <a:p>
            <a:pPr lvl="0" defTabSz="342900">
              <a:spcBef>
                <a:spcPts val="300"/>
              </a:spcBef>
            </a:pPr>
            <a:r>
              <a:rPr b="1" sz="1200">
                <a:latin typeface="Terminal Dosis Bold"/>
                <a:ea typeface="Terminal Dosis Bold"/>
                <a:cs typeface="Terminal Dosis Bold"/>
                <a:sym typeface="Terminal Dosis Bold"/>
              </a:rPr>
              <a:t>WORKSHOPS</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Scheduled events for XinFab will include training for machines, equipment and software such as 3D printing, CNC, laser cutting, CAD software, etc. that will teach members the concepts and vocabulary necessary to understand digital fabrication.</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b="1" sz="1200">
                <a:latin typeface="Terminal Dosis Bold"/>
                <a:ea typeface="Terminal Dosis Bold"/>
                <a:cs typeface="Terminal Dosis Bold"/>
                <a:sym typeface="Terminal Dosis Bold"/>
              </a:rPr>
              <a:t>PROTOTYPING</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Members can present concepts for their prototype devices to XinFab and pay a fee to have their prototypes built by XinFab members.</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0" name="Shape 100"/>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101" name="Shape 101"/>
          <p:cNvSpPr/>
          <p:nvPr/>
        </p:nvSpPr>
        <p:spPr>
          <a:xfrm>
            <a:off x="768350" y="2017712"/>
            <a:ext cx="3055938" cy="435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Knowledge sharing</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Members with professional-grade skills </a:t>
            </a:r>
            <a:r>
              <a:rPr sz="1200">
                <a:latin typeface="Terminal Dosis Book"/>
                <a:ea typeface="Terminal Dosis Book"/>
                <a:cs typeface="Terminal Dosis Book"/>
                <a:sym typeface="Terminal Dosis Book"/>
              </a:rPr>
              <a:t>can initiate </a:t>
            </a:r>
            <a:r>
              <a:rPr sz="1200">
                <a:latin typeface="Terminal Dosis Book"/>
                <a:ea typeface="Terminal Dosis Book"/>
                <a:cs typeface="Terminal Dosis Book"/>
                <a:sym typeface="Terminal Dosis Book"/>
              </a:rPr>
              <a:t> to hold workshops and other training activities. In addition to these events, XinFab will also act as a platform for new makers to meet and learn from experienced makers in the community.</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b="1" sz="1200">
                <a:latin typeface="Terminal Dosis Bold"/>
                <a:ea typeface="Terminal Dosis Bold"/>
                <a:cs typeface="Terminal Dosis Bold"/>
                <a:sym typeface="Terminal Dosis Bold"/>
              </a:rPr>
              <a:t>Open house event </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Once per week XinFab will open its doors to the public for free and give anyone who shows up free access to XinFab tools to build whatever they want. In returns, XinFab will only ask t</a:t>
            </a:r>
            <a:r>
              <a:rPr sz="1200">
                <a:latin typeface="Terminal Dosis Book"/>
                <a:ea typeface="Terminal Dosis Book"/>
                <a:cs typeface="Terminal Dosis Book"/>
                <a:sym typeface="Terminal Dosis Book"/>
              </a:rPr>
              <a:t>hem to </a:t>
            </a:r>
            <a:r>
              <a:rPr sz="1200">
                <a:latin typeface="Terminal Dosis Book"/>
                <a:ea typeface="Terminal Dosis Book"/>
                <a:cs typeface="Terminal Dosis Book"/>
                <a:sym typeface="Terminal Dosis Book"/>
              </a:rPr>
              <a:t>document and share their work with the community. </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b="1" sz="1200">
                <a:latin typeface="Terminal Dosis Bold"/>
                <a:ea typeface="Terminal Dosis Bold"/>
                <a:cs typeface="Terminal Dosis Bold"/>
                <a:sym typeface="Terminal Dosis Bold"/>
              </a:rPr>
              <a:t>Global FabLab community </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As part of the global FabLab community, XinFab will be constantly sharing knowledge and designs and collobarating with other FabLabs across the world, giving members the chance to interact with the world of makers outside of Shanghai.  </a:t>
            </a:r>
          </a:p>
        </p:txBody>
      </p:sp>
      <p:sp>
        <p:nvSpPr>
          <p:cNvPr id="102" name="Shape 102"/>
          <p:cNvSpPr/>
          <p:nvPr/>
        </p:nvSpPr>
        <p:spPr>
          <a:xfrm>
            <a:off x="762000" y="539750"/>
            <a:ext cx="7772400" cy="711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WHAT KIND OF COMMUNITY WILL XINFAB OFFER PEOPLE?</a:t>
            </a:r>
          </a:p>
        </p:txBody>
      </p:sp>
      <p:sp>
        <p:nvSpPr>
          <p:cNvPr id="103" name="Shape 103"/>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sp>
        <p:nvSpPr>
          <p:cNvPr id="104" name="Shape 104"/>
          <p:cNvSpPr/>
          <p:nvPr/>
        </p:nvSpPr>
        <p:spPr>
          <a:xfrm>
            <a:off x="4586287" y="1460500"/>
            <a:ext cx="4978401" cy="5397500"/>
          </a:xfrm>
          <a:prstGeom prst="rect">
            <a:avLst/>
          </a:prstGeom>
          <a:solidFill>
            <a:srgbClr val="FFFFFF"/>
          </a:solidFill>
          <a:ln w="12700">
            <a:miter lim="400000"/>
          </a:ln>
        </p:spPr>
        <p:txBody>
          <a:bodyPr lIns="0" tIns="0" rIns="0" bIns="0"/>
          <a:lstStyle/>
          <a:p>
            <a:pPr lvl="0"/>
          </a:p>
        </p:txBody>
      </p:sp>
      <p:pic>
        <p:nvPicPr>
          <p:cNvPr id="105" name="image.jpeg"/>
          <p:cNvPicPr/>
          <p:nvPr/>
        </p:nvPicPr>
        <p:blipFill>
          <a:blip r:embed="rId2">
            <a:extLst/>
          </a:blip>
          <a:srcRect l="0" t="13351" r="0" b="7286"/>
          <a:stretch>
            <a:fillRect/>
          </a:stretch>
        </p:blipFill>
        <p:spPr>
          <a:xfrm>
            <a:off x="4618037" y="1423987"/>
            <a:ext cx="4554538" cy="2406651"/>
          </a:xfrm>
          <a:prstGeom prst="rect">
            <a:avLst/>
          </a:prstGeom>
          <a:ln w="12700">
            <a:miter lim="400000"/>
          </a:ln>
        </p:spPr>
      </p:pic>
      <p:pic>
        <p:nvPicPr>
          <p:cNvPr id="106" name="image.jpeg"/>
          <p:cNvPicPr/>
          <p:nvPr/>
        </p:nvPicPr>
        <p:blipFill>
          <a:blip r:embed="rId3">
            <a:extLst/>
          </a:blip>
          <a:srcRect l="1983" t="15512" r="0" b="9907"/>
          <a:stretch>
            <a:fillRect/>
          </a:stretch>
        </p:blipFill>
        <p:spPr>
          <a:xfrm>
            <a:off x="4616450" y="4284662"/>
            <a:ext cx="4521200" cy="2284413"/>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8" name="Shape 108"/>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109" name="Shape 109"/>
          <p:cNvSpPr/>
          <p:nvPr/>
        </p:nvSpPr>
        <p:spPr>
          <a:xfrm>
            <a:off x="768350" y="2017712"/>
            <a:ext cx="3055938" cy="3924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2000">
                <a:latin typeface="Terminal Dosis Bold"/>
                <a:ea typeface="Terminal Dosis Bold"/>
                <a:cs typeface="Terminal Dosis Bold"/>
                <a:sym typeface="Terminal Dosis Bold"/>
              </a:rPr>
              <a:t>Lucio Pentagna </a:t>
            </a:r>
            <a:endParaRPr b="1" sz="2000">
              <a:latin typeface="Terminal Dosis Bold"/>
              <a:ea typeface="Terminal Dosis Bold"/>
              <a:cs typeface="Terminal Dosis Bold"/>
              <a:sym typeface="Terminal Dosis Bold"/>
            </a:endParaRPr>
          </a:p>
          <a:p>
            <a:pPr lvl="0" defTabSz="342900">
              <a:spcBef>
                <a:spcPts val="300"/>
              </a:spcBef>
            </a:pPr>
            <a:endParaRPr b="1" sz="1200">
              <a:latin typeface="Terminal Dosis Bold"/>
              <a:ea typeface="Terminal Dosis Bold"/>
              <a:cs typeface="Terminal Dosis Bold"/>
              <a:sym typeface="Terminal Dosis Bold"/>
            </a:endParaRPr>
          </a:p>
          <a:p>
            <a:pPr lvl="0" defTabSz="342900">
              <a:spcBef>
                <a:spcPts val="300"/>
              </a:spcBef>
            </a:pPr>
            <a:r>
              <a:rPr b="1" sz="1200">
                <a:latin typeface="Terminal Dosis Bold"/>
                <a:ea typeface="Terminal Dosis Bold"/>
                <a:cs typeface="Terminal Dosis Bold"/>
                <a:sym typeface="Terminal Dosis Bold"/>
              </a:rPr>
              <a:t>Key Areas of Expertise: </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Medium"/>
                <a:ea typeface="Terminal Dosis Medium"/>
                <a:cs typeface="Terminal Dosis Medium"/>
                <a:sym typeface="Terminal Dosis Medium"/>
              </a:rPr>
              <a:t>• Tech hardware</a:t>
            </a:r>
            <a:endParaRPr sz="1200">
              <a:latin typeface="Terminal Dosis Medium"/>
              <a:ea typeface="Terminal Dosis Medium"/>
              <a:cs typeface="Terminal Dosis Medium"/>
              <a:sym typeface="Terminal Dosis Medium"/>
            </a:endParaRPr>
          </a:p>
          <a:p>
            <a:pPr lvl="0" defTabSz="342900">
              <a:spcBef>
                <a:spcPts val="300"/>
              </a:spcBef>
            </a:pPr>
            <a:r>
              <a:rPr sz="1200">
                <a:latin typeface="Terminal Dosis Medium"/>
                <a:ea typeface="Terminal Dosis Medium"/>
                <a:cs typeface="Terminal Dosis Medium"/>
                <a:sym typeface="Terminal Dosis Medium"/>
              </a:rPr>
              <a:t>• 3D printing</a:t>
            </a:r>
            <a:endParaRPr sz="1200">
              <a:latin typeface="Terminal Dosis Medium"/>
              <a:ea typeface="Terminal Dosis Medium"/>
              <a:cs typeface="Terminal Dosis Medium"/>
              <a:sym typeface="Terminal Dosis Medium"/>
            </a:endParaRPr>
          </a:p>
          <a:p>
            <a:pPr lvl="0" defTabSz="342900">
              <a:spcBef>
                <a:spcPts val="300"/>
              </a:spcBef>
            </a:pPr>
            <a:r>
              <a:rPr sz="1200">
                <a:latin typeface="Terminal Dosis Medium"/>
                <a:ea typeface="Terminal Dosis Medium"/>
                <a:cs typeface="Terminal Dosis Medium"/>
                <a:sym typeface="Terminal Dosis Medium"/>
              </a:rPr>
              <a:t>• Prototyping</a:t>
            </a:r>
            <a:endParaRPr sz="1200">
              <a:latin typeface="Terminal Dosis Medium"/>
              <a:ea typeface="Terminal Dosis Medium"/>
              <a:cs typeface="Terminal Dosis Medium"/>
              <a:sym typeface="Terminal Dosis Medium"/>
            </a:endParaRPr>
          </a:p>
          <a:p>
            <a:pPr lvl="0" defTabSz="342900">
              <a:spcBef>
                <a:spcPts val="300"/>
              </a:spcBef>
            </a:pPr>
            <a:r>
              <a:rPr sz="1200">
                <a:latin typeface="Terminal Dosis Medium"/>
                <a:ea typeface="Terminal Dosis Medium"/>
                <a:cs typeface="Terminal Dosis Medium"/>
                <a:sym typeface="Terminal Dosis Medium"/>
              </a:rPr>
              <a:t>• Making things</a:t>
            </a:r>
            <a:endParaRPr sz="1200">
              <a:latin typeface="Terminal Dosis Medium"/>
              <a:ea typeface="Terminal Dosis Medium"/>
              <a:cs typeface="Terminal Dosis Medium"/>
              <a:sym typeface="Terminal Dosis Medium"/>
            </a:endParaRPr>
          </a:p>
          <a:p>
            <a:pPr lvl="0" defTabSz="342900">
              <a:spcBef>
                <a:spcPts val="300"/>
              </a:spcBef>
            </a:pPr>
            <a:endParaRPr b="1" sz="1200">
              <a:latin typeface="Terminal Dosis Bold"/>
              <a:ea typeface="Terminal Dosis Bold"/>
              <a:cs typeface="Terminal Dosis Bold"/>
              <a:sym typeface="Terminal Dosis Bold"/>
            </a:endParaRPr>
          </a:p>
          <a:p>
            <a:pPr lvl="0" defTabSz="342900">
              <a:spcBef>
                <a:spcPts val="300"/>
              </a:spcBef>
            </a:pPr>
            <a:r>
              <a:rPr b="1" sz="1200">
                <a:latin typeface="Terminal Dosis Bold"/>
                <a:ea typeface="Terminal Dosis Bold"/>
                <a:cs typeface="Terminal Dosis Bold"/>
                <a:sym typeface="Terminal Dosis Bold"/>
              </a:rPr>
              <a:t>Introduction: </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Lucio is a Brazilian national who has lived in Shanghai since </a:t>
            </a:r>
            <a:r>
              <a:rPr sz="1200">
                <a:latin typeface="Terminal Dosis Book"/>
                <a:ea typeface="Terminal Dosis Book"/>
                <a:cs typeface="Terminal Dosis Book"/>
                <a:sym typeface="Terminal Dosis Book"/>
              </a:rPr>
              <a:t>2011</a:t>
            </a:r>
            <a:r>
              <a:rPr sz="1200">
                <a:latin typeface="Terminal Dosis Book"/>
                <a:ea typeface="Terminal Dosis Book"/>
                <a:cs typeface="Terminal Dosis Book"/>
                <a:sym typeface="Terminal Dosis Book"/>
              </a:rPr>
              <a:t>. He is an active staff member of the first hackerspace in China, Xinchejian, and has built a custom designed 3D printer from scratch. Since then, he turned his hobby and passion into a full-time job by creating XinFab, a platform to help people to invent, prototype and make!</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b="1" sz="1200">
                <a:latin typeface="Terminal Dosis Bold"/>
                <a:ea typeface="Terminal Dosis Bold"/>
                <a:cs typeface="Terminal Dosis Bold"/>
                <a:sym typeface="Terminal Dosis Bold"/>
              </a:rPr>
              <a:t>Weibo: </a:t>
            </a:r>
            <a:r>
              <a:rPr b="1" sz="1200">
                <a:latin typeface="Terminal Dosis Bold"/>
                <a:ea typeface="Terminal Dosis Bold"/>
                <a:cs typeface="Terminal Dosis Bold"/>
                <a:sym typeface="Terminal Dosis Bold"/>
              </a:rPr>
              <a:t>@L</a:t>
            </a:r>
            <a:r>
              <a:rPr b="1" sz="1200">
                <a:latin typeface="Terminal Dosis Bold"/>
                <a:ea typeface="Terminal Dosis Bold"/>
                <a:cs typeface="Terminal Dosis Bold"/>
                <a:sym typeface="Terminal Dosis Bold"/>
              </a:rPr>
              <a:t>ucio鲁修 </a:t>
            </a:r>
          </a:p>
        </p:txBody>
      </p:sp>
      <p:sp>
        <p:nvSpPr>
          <p:cNvPr id="110" name="Shape 110"/>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WHO IS THE FOUNDER OF XINFAB?</a:t>
            </a:r>
          </a:p>
        </p:txBody>
      </p:sp>
      <p:sp>
        <p:nvSpPr>
          <p:cNvPr id="111" name="Shape 111"/>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sp>
        <p:nvSpPr>
          <p:cNvPr id="112" name="Shape 112"/>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sp>
        <p:nvSpPr>
          <p:cNvPr id="113" name="Shape 113"/>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sp>
        <p:nvSpPr>
          <p:cNvPr id="114" name="Shape 114"/>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pic>
        <p:nvPicPr>
          <p:cNvPr id="115" name="image.jpeg"/>
          <p:cNvPicPr/>
          <p:nvPr/>
        </p:nvPicPr>
        <p:blipFill>
          <a:blip r:embed="rId2">
            <a:extLst/>
          </a:blip>
          <a:srcRect l="0" t="7351" r="0" b="15715"/>
          <a:stretch>
            <a:fillRect/>
          </a:stretch>
        </p:blipFill>
        <p:spPr>
          <a:xfrm>
            <a:off x="4587875" y="1452562"/>
            <a:ext cx="4554538" cy="2336801"/>
          </a:xfrm>
          <a:prstGeom prst="rect">
            <a:avLst/>
          </a:prstGeom>
          <a:ln w="12700">
            <a:miter lim="400000"/>
          </a:ln>
        </p:spPr>
      </p:pic>
      <p:sp>
        <p:nvSpPr>
          <p:cNvPr id="116" name="Shape 116"/>
          <p:cNvSpPr/>
          <p:nvPr/>
        </p:nvSpPr>
        <p:spPr>
          <a:xfrm>
            <a:off x="4811712" y="3781425"/>
            <a:ext cx="1022456" cy="16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Lucio Pentagna </a:t>
            </a:r>
          </a:p>
        </p:txBody>
      </p:sp>
      <p:pic>
        <p:nvPicPr>
          <p:cNvPr id="117" name="image.jpeg"/>
          <p:cNvPicPr/>
          <p:nvPr/>
        </p:nvPicPr>
        <p:blipFill>
          <a:blip r:embed="rId3">
            <a:extLst/>
          </a:blip>
          <a:srcRect l="0" t="12754" r="0" b="12754"/>
          <a:stretch>
            <a:fillRect/>
          </a:stretch>
        </p:blipFill>
        <p:spPr>
          <a:xfrm>
            <a:off x="4589462" y="4194175"/>
            <a:ext cx="4611688" cy="2287588"/>
          </a:xfrm>
          <a:prstGeom prst="rect">
            <a:avLst/>
          </a:prstGeom>
          <a:ln w="12700">
            <a:miter lim="400000"/>
          </a:ln>
        </p:spPr>
      </p:pic>
      <p:sp>
        <p:nvSpPr>
          <p:cNvPr id="118" name="Shape 118"/>
          <p:cNvSpPr/>
          <p:nvPr/>
        </p:nvSpPr>
        <p:spPr>
          <a:xfrm>
            <a:off x="4806950" y="6459537"/>
            <a:ext cx="4663933"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   One of many 3D printer workshops that Lucio has run over the past years</a:t>
            </a:r>
          </a:p>
        </p:txBody>
      </p:sp>
      <p:sp>
        <p:nvSpPr>
          <p:cNvPr id="119" name="Shape 119"/>
          <p:cNvSpPr/>
          <p:nvPr/>
        </p:nvSpPr>
        <p:spPr>
          <a:xfrm rot="10800000">
            <a:off x="4646612" y="38671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
        <p:nvSpPr>
          <p:cNvPr id="120" name="Shape 120"/>
          <p:cNvSpPr/>
          <p:nvPr/>
        </p:nvSpPr>
        <p:spPr>
          <a:xfrm rot="10800000">
            <a:off x="4646612" y="65468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2" name="Shape 122"/>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123" name="Shape 123"/>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WHERE HAS LUCIO’S WORK BEEN FEATURED?</a:t>
            </a:r>
          </a:p>
        </p:txBody>
      </p:sp>
      <p:sp>
        <p:nvSpPr>
          <p:cNvPr id="124" name="Shape 124"/>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sp>
        <p:nvSpPr>
          <p:cNvPr id="125" name="Shape 125"/>
          <p:cNvSpPr/>
          <p:nvPr/>
        </p:nvSpPr>
        <p:spPr>
          <a:xfrm>
            <a:off x="4618037" y="1449387"/>
            <a:ext cx="4978401" cy="5588001"/>
          </a:xfrm>
          <a:prstGeom prst="rect">
            <a:avLst/>
          </a:prstGeom>
          <a:solidFill>
            <a:srgbClr val="FFFFFF"/>
          </a:solidFill>
          <a:ln w="12700">
            <a:miter lim="400000"/>
          </a:ln>
        </p:spPr>
        <p:txBody>
          <a:bodyPr lIns="0" tIns="0" rIns="0" bIns="0"/>
          <a:lstStyle/>
          <a:p>
            <a:pPr lvl="0"/>
          </a:p>
        </p:txBody>
      </p:sp>
      <p:sp>
        <p:nvSpPr>
          <p:cNvPr id="126" name="Shape 126"/>
          <p:cNvSpPr/>
          <p:nvPr/>
        </p:nvSpPr>
        <p:spPr>
          <a:xfrm>
            <a:off x="4811712" y="3781425"/>
            <a:ext cx="330914" cy="16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TED </a:t>
            </a:r>
          </a:p>
        </p:txBody>
      </p:sp>
      <p:pic>
        <p:nvPicPr>
          <p:cNvPr id="127" name="image.jpeg"/>
          <p:cNvPicPr/>
          <p:nvPr/>
        </p:nvPicPr>
        <p:blipFill>
          <a:blip r:embed="rId2">
            <a:extLst/>
          </a:blip>
          <a:srcRect l="0" t="0" r="0" b="29948"/>
          <a:stretch>
            <a:fillRect/>
          </a:stretch>
        </p:blipFill>
        <p:spPr>
          <a:xfrm>
            <a:off x="4697412" y="4203700"/>
            <a:ext cx="3408363" cy="2278063"/>
          </a:xfrm>
          <a:prstGeom prst="rect">
            <a:avLst/>
          </a:prstGeom>
          <a:ln w="12700">
            <a:miter lim="400000"/>
          </a:ln>
        </p:spPr>
      </p:pic>
      <p:sp>
        <p:nvSpPr>
          <p:cNvPr id="128" name="Shape 128"/>
          <p:cNvSpPr/>
          <p:nvPr/>
        </p:nvSpPr>
        <p:spPr>
          <a:xfrm>
            <a:off x="4806950" y="6459537"/>
            <a:ext cx="1358268"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CREATIVE HUNT SH</a:t>
            </a:r>
          </a:p>
        </p:txBody>
      </p:sp>
      <p:sp>
        <p:nvSpPr>
          <p:cNvPr id="129" name="Shape 129"/>
          <p:cNvSpPr/>
          <p:nvPr/>
        </p:nvSpPr>
        <p:spPr>
          <a:xfrm rot="10800000">
            <a:off x="4646612" y="38671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
        <p:nvSpPr>
          <p:cNvPr id="130" name="Shape 130"/>
          <p:cNvSpPr/>
          <p:nvPr/>
        </p:nvSpPr>
        <p:spPr>
          <a:xfrm rot="10800000">
            <a:off x="4646612" y="65468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pic>
        <p:nvPicPr>
          <p:cNvPr id="131" name="image.jpeg"/>
          <p:cNvPicPr/>
          <p:nvPr/>
        </p:nvPicPr>
        <p:blipFill>
          <a:blip r:embed="rId3">
            <a:extLst/>
          </a:blip>
          <a:stretch>
            <a:fillRect/>
          </a:stretch>
        </p:blipFill>
        <p:spPr>
          <a:xfrm>
            <a:off x="0" y="1530350"/>
            <a:ext cx="3624263" cy="4797425"/>
          </a:xfrm>
          <a:prstGeom prst="rect">
            <a:avLst/>
          </a:prstGeom>
          <a:ln w="12700">
            <a:miter lim="400000"/>
          </a:ln>
        </p:spPr>
      </p:pic>
      <p:sp>
        <p:nvSpPr>
          <p:cNvPr id="132" name="Shape 132"/>
          <p:cNvSpPr/>
          <p:nvPr/>
        </p:nvSpPr>
        <p:spPr>
          <a:xfrm>
            <a:off x="215900" y="6459537"/>
            <a:ext cx="1231256"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ICEO 中国企业家网</a:t>
            </a:r>
          </a:p>
        </p:txBody>
      </p:sp>
      <p:sp>
        <p:nvSpPr>
          <p:cNvPr id="133" name="Shape 133"/>
          <p:cNvSpPr/>
          <p:nvPr/>
        </p:nvSpPr>
        <p:spPr>
          <a:xfrm rot="10800000">
            <a:off x="55562" y="65468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pic>
        <p:nvPicPr>
          <p:cNvPr id="134" name="image (1).jpeg"/>
          <p:cNvPicPr/>
          <p:nvPr/>
        </p:nvPicPr>
        <p:blipFill>
          <a:blip r:embed="rId4">
            <a:extLst/>
          </a:blip>
          <a:srcRect l="0" t="13900" r="0" b="3443"/>
          <a:stretch>
            <a:fillRect/>
          </a:stretch>
        </p:blipFill>
        <p:spPr>
          <a:xfrm>
            <a:off x="4706937" y="1628774"/>
            <a:ext cx="1678165" cy="2084389"/>
          </a:xfrm>
          <a:prstGeom prst="rect">
            <a:avLst/>
          </a:prstGeom>
          <a:ln w="12700">
            <a:miter lim="400000"/>
          </a:ln>
        </p:spPr>
      </p:pic>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6" name="Shape 136"/>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137" name="Shape 137"/>
          <p:cNvSpPr/>
          <p:nvPr/>
        </p:nvSpPr>
        <p:spPr>
          <a:xfrm>
            <a:off x="768350" y="2652712"/>
            <a:ext cx="3055938" cy="2603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Xinchejian</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Xinchejian is the first and most well-known hacker space in China. Founded in 2010, Xinchejian features a robust maker community of over 600 active members, </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Lucio completed many maker projects at Xinchejian, and from his positive experiences at Xinchejian, decided to start XinFab as a sister organization to Xinchejian so that more advanced tools and services could be accessible to the maker community and anybody else who is interested in building things.</a:t>
            </a:r>
          </a:p>
        </p:txBody>
      </p:sp>
      <p:sp>
        <p:nvSpPr>
          <p:cNvPr id="138" name="Shape 138"/>
          <p:cNvSpPr/>
          <p:nvPr/>
        </p:nvSpPr>
        <p:spPr>
          <a:xfrm>
            <a:off x="762000" y="539750"/>
            <a:ext cx="7772400" cy="711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 WHAT IS XINCHEJIAN AND HOW IS IT RELATED XINFAB?</a:t>
            </a:r>
          </a:p>
        </p:txBody>
      </p:sp>
      <p:pic>
        <p:nvPicPr>
          <p:cNvPr id="139" name="Capture d’écran 2014-06-10 à 17.22.57.png"/>
          <p:cNvPicPr/>
          <p:nvPr/>
        </p:nvPicPr>
        <p:blipFill>
          <a:blip r:embed="rId2">
            <a:extLst/>
          </a:blip>
          <a:stretch>
            <a:fillRect/>
          </a:stretch>
        </p:blipFill>
        <p:spPr>
          <a:xfrm>
            <a:off x="5607050" y="3384550"/>
            <a:ext cx="1716088" cy="795338"/>
          </a:xfrm>
          <a:prstGeom prst="rect">
            <a:avLst/>
          </a:prstGeom>
          <a:ln w="12700">
            <a:miter lim="400000"/>
          </a:ln>
        </p:spPr>
      </p:pic>
      <p:pic>
        <p:nvPicPr>
          <p:cNvPr id="140" name="pasted-image.jpeg"/>
          <p:cNvPicPr/>
          <p:nvPr/>
        </p:nvPicPr>
        <p:blipFill>
          <a:blip r:embed="rId3">
            <a:extLst/>
          </a:blip>
          <a:stretch>
            <a:fillRect/>
          </a:stretch>
        </p:blipFill>
        <p:spPr>
          <a:xfrm>
            <a:off x="5516562" y="2124075"/>
            <a:ext cx="1598613" cy="1198563"/>
          </a:xfrm>
          <a:prstGeom prst="rect">
            <a:avLst/>
          </a:prstGeom>
          <a:ln w="12700">
            <a:miter lim="400000"/>
          </a:ln>
        </p:spPr>
      </p:pic>
      <p:pic>
        <p:nvPicPr>
          <p:cNvPr id="141" name="001-Opening-poster-NoText-400x400.jpg"/>
          <p:cNvPicPr/>
          <p:nvPr/>
        </p:nvPicPr>
        <p:blipFill>
          <a:blip r:embed="rId4">
            <a:extLst/>
          </a:blip>
          <a:stretch>
            <a:fillRect/>
          </a:stretch>
        </p:blipFill>
        <p:spPr>
          <a:xfrm>
            <a:off x="5472112" y="4419600"/>
            <a:ext cx="1963738" cy="1963738"/>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3" name="Shape 143"/>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144" name="Shape 144"/>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r>
              <a:rPr b="1" sz="2300">
                <a:solidFill>
                  <a:srgbClr val="FFFFFF"/>
                </a:solidFill>
                <a:latin typeface="Terminal Dosis SemiBold"/>
                <a:ea typeface="Terminal Dosis SemiBold"/>
                <a:cs typeface="Terminal Dosis SemiBold"/>
                <a:sym typeface="Terminal Dosis SemiBold"/>
              </a:rPr>
              <a:t> </a:t>
            </a:r>
            <a:r>
              <a:rPr b="1" sz="2300">
                <a:solidFill>
                  <a:srgbClr val="FFFFFF"/>
                </a:solidFill>
                <a:latin typeface="Terminal Dosis SemiBold"/>
                <a:ea typeface="Terminal Dosis SemiBold"/>
                <a:cs typeface="Terminal Dosis SemiBold"/>
                <a:sym typeface="Terminal Dosis SemiBold"/>
              </a:rPr>
              <a:t>OUR ADVISORY BOARD </a:t>
            </a:r>
          </a:p>
        </p:txBody>
      </p:sp>
      <p:pic>
        <p:nvPicPr>
          <p:cNvPr id="145" name="image.png"/>
          <p:cNvPicPr/>
          <p:nvPr/>
        </p:nvPicPr>
        <p:blipFill>
          <a:blip r:embed="rId2">
            <a:extLst/>
          </a:blip>
          <a:srcRect l="48924" t="915" r="0" b="27975"/>
          <a:stretch>
            <a:fillRect/>
          </a:stretch>
        </p:blipFill>
        <p:spPr>
          <a:xfrm>
            <a:off x="4487862" y="2846387"/>
            <a:ext cx="1980250" cy="1870076"/>
          </a:xfrm>
          <a:prstGeom prst="rect">
            <a:avLst/>
          </a:prstGeom>
          <a:ln w="12700">
            <a:miter lim="400000"/>
          </a:ln>
        </p:spPr>
      </p:pic>
      <p:sp>
        <p:nvSpPr>
          <p:cNvPr id="146" name="Shape 146"/>
          <p:cNvSpPr/>
          <p:nvPr/>
        </p:nvSpPr>
        <p:spPr>
          <a:xfrm>
            <a:off x="6470650" y="4870450"/>
            <a:ext cx="2705100" cy="431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42900" indent="-342900" algn="ctr">
              <a:spcBef>
                <a:spcPts val="300"/>
              </a:spcBef>
            </a:pPr>
            <a:r>
              <a:rPr b="1" sz="1600">
                <a:latin typeface="Terminal Dosis SemiBold"/>
                <a:ea typeface="Terminal Dosis SemiBold"/>
                <a:cs typeface="Terminal Dosis SemiBold"/>
                <a:sym typeface="Terminal Dosis SemiBold"/>
              </a:rPr>
              <a:t>Lionello Lunesu </a:t>
            </a:r>
            <a:endParaRPr b="1" sz="1600">
              <a:latin typeface="Terminal Dosis SemiBold"/>
              <a:ea typeface="Terminal Dosis SemiBold"/>
              <a:cs typeface="Terminal Dosis SemiBold"/>
              <a:sym typeface="Terminal Dosis SemiBold"/>
            </a:endParaRPr>
          </a:p>
          <a:p>
            <a:pPr lvl="0" marL="342900" indent="-342900" algn="ctr">
              <a:spcBef>
                <a:spcPts val="300"/>
              </a:spcBef>
            </a:pPr>
            <a:r>
              <a:rPr sz="1000">
                <a:latin typeface="Terminal Dosis SemiBold"/>
                <a:ea typeface="Terminal Dosis SemiBold"/>
                <a:cs typeface="Terminal Dosis SemiBold"/>
                <a:sym typeface="Terminal Dosis SemiBold"/>
              </a:rPr>
              <a:t>Stakeholder </a:t>
            </a:r>
            <a:r>
              <a:rPr sz="1000">
                <a:latin typeface="Terminal Dosis SemiBold"/>
                <a:ea typeface="Terminal Dosis SemiBold"/>
                <a:cs typeface="Terminal Dosis SemiBold"/>
                <a:sym typeface="Terminal Dosis SemiBold"/>
              </a:rPr>
              <a:t> @ </a:t>
            </a:r>
            <a:r>
              <a:rPr sz="1000">
                <a:latin typeface="Terminal Dosis SemiBold"/>
                <a:ea typeface="Terminal Dosis SemiBold"/>
                <a:cs typeface="Terminal Dosis SemiBold"/>
                <a:sym typeface="Terminal Dosis SemiBold"/>
              </a:rPr>
              <a:t>Xinchejian </a:t>
            </a:r>
          </a:p>
        </p:txBody>
      </p:sp>
      <p:sp>
        <p:nvSpPr>
          <p:cNvPr id="147" name="Shape 147"/>
          <p:cNvSpPr/>
          <p:nvPr/>
        </p:nvSpPr>
        <p:spPr>
          <a:xfrm>
            <a:off x="4233862" y="4870450"/>
            <a:ext cx="2703513" cy="431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42900" indent="-342900" algn="ctr">
              <a:spcBef>
                <a:spcPts val="300"/>
              </a:spcBef>
            </a:pPr>
            <a:r>
              <a:rPr b="1" sz="1600">
                <a:latin typeface="Terminal Dosis SemiBold"/>
                <a:ea typeface="Terminal Dosis SemiBold"/>
                <a:cs typeface="Terminal Dosis SemiBold"/>
                <a:sym typeface="Terminal Dosis SemiBold"/>
              </a:rPr>
              <a:t>Edward Li</a:t>
            </a:r>
            <a:endParaRPr b="1" sz="1600">
              <a:latin typeface="Terminal Dosis SemiBold"/>
              <a:ea typeface="Terminal Dosis SemiBold"/>
              <a:cs typeface="Terminal Dosis SemiBold"/>
              <a:sym typeface="Terminal Dosis SemiBold"/>
            </a:endParaRPr>
          </a:p>
          <a:p>
            <a:pPr lvl="0" marL="342900" indent="-342900" algn="ctr">
              <a:spcBef>
                <a:spcPts val="300"/>
              </a:spcBef>
            </a:pPr>
            <a:r>
              <a:rPr sz="1000">
                <a:latin typeface="Terminal Dosis SemiBold"/>
                <a:ea typeface="Terminal Dosis SemiBold"/>
                <a:cs typeface="Terminal Dosis SemiBold"/>
                <a:sym typeface="Terminal Dosis SemiBold"/>
              </a:rPr>
              <a:t>Stakeholder </a:t>
            </a:r>
            <a:r>
              <a:rPr sz="1000">
                <a:latin typeface="Terminal Dosis SemiBold"/>
                <a:ea typeface="Terminal Dosis SemiBold"/>
                <a:cs typeface="Terminal Dosis SemiBold"/>
                <a:sym typeface="Terminal Dosis SemiBold"/>
              </a:rPr>
              <a:t> @ </a:t>
            </a:r>
            <a:r>
              <a:rPr sz="1000">
                <a:latin typeface="Terminal Dosis SemiBold"/>
                <a:ea typeface="Terminal Dosis SemiBold"/>
                <a:cs typeface="Terminal Dosis SemiBold"/>
                <a:sym typeface="Terminal Dosis SemiBold"/>
              </a:rPr>
              <a:t>Xinchejian </a:t>
            </a:r>
          </a:p>
        </p:txBody>
      </p:sp>
      <p:pic>
        <p:nvPicPr>
          <p:cNvPr id="148" name="屏幕快照-2013-05-24-下午1.24.png"/>
          <p:cNvPicPr/>
          <p:nvPr/>
        </p:nvPicPr>
        <p:blipFill>
          <a:blip r:embed="rId3">
            <a:extLst/>
          </a:blip>
          <a:srcRect l="0" t="0" r="51606" b="26565"/>
          <a:stretch>
            <a:fillRect/>
          </a:stretch>
        </p:blipFill>
        <p:spPr>
          <a:xfrm>
            <a:off x="6824662" y="2861986"/>
            <a:ext cx="1838326" cy="1895752"/>
          </a:xfrm>
          <a:prstGeom prst="rect">
            <a:avLst/>
          </a:prstGeom>
          <a:ln w="12700">
            <a:miter lim="400000"/>
          </a:ln>
        </p:spPr>
      </p:pic>
      <p:pic>
        <p:nvPicPr>
          <p:cNvPr id="149" name="201282014361099604.jpg"/>
          <p:cNvPicPr/>
          <p:nvPr/>
        </p:nvPicPr>
        <p:blipFill>
          <a:blip r:embed="rId4">
            <a:extLst/>
          </a:blip>
          <a:stretch>
            <a:fillRect/>
          </a:stretch>
        </p:blipFill>
        <p:spPr>
          <a:xfrm>
            <a:off x="504825" y="2871787"/>
            <a:ext cx="1709738" cy="1862138"/>
          </a:xfrm>
          <a:prstGeom prst="rect">
            <a:avLst/>
          </a:prstGeom>
          <a:ln w="12700">
            <a:miter lim="400000"/>
          </a:ln>
        </p:spPr>
      </p:pic>
      <p:sp>
        <p:nvSpPr>
          <p:cNvPr id="150" name="Shape 150"/>
          <p:cNvSpPr/>
          <p:nvPr/>
        </p:nvSpPr>
        <p:spPr>
          <a:xfrm>
            <a:off x="2181225" y="4886325"/>
            <a:ext cx="2697163" cy="812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42900" indent="-342900" algn="ctr">
              <a:spcBef>
                <a:spcPts val="300"/>
              </a:spcBef>
            </a:pPr>
            <a:r>
              <a:rPr b="1" sz="1600">
                <a:latin typeface="Terminal Dosis SemiBold"/>
                <a:ea typeface="Terminal Dosis SemiBold"/>
                <a:cs typeface="Terminal Dosis SemiBold"/>
                <a:sym typeface="Terminal Dosis SemiBold"/>
              </a:rPr>
              <a:t>Kevin Chen </a:t>
            </a:r>
            <a:endParaRPr b="1" sz="1600">
              <a:latin typeface="Terminal Dosis SemiBold"/>
              <a:ea typeface="Terminal Dosis SemiBold"/>
              <a:cs typeface="Terminal Dosis SemiBold"/>
              <a:sym typeface="Terminal Dosis SemiBold"/>
            </a:endParaRPr>
          </a:p>
          <a:p>
            <a:pPr lvl="0" marL="342900" indent="-342900" algn="ctr">
              <a:spcBef>
                <a:spcPts val="300"/>
              </a:spcBef>
            </a:pPr>
            <a:r>
              <a:rPr sz="1000">
                <a:latin typeface="Terminal Dosis SemiBold"/>
                <a:ea typeface="Terminal Dosis SemiBold"/>
                <a:cs typeface="Terminal Dosis SemiBold"/>
                <a:sym typeface="Terminal Dosis SemiBold"/>
              </a:rPr>
              <a:t>CEO </a:t>
            </a:r>
            <a:r>
              <a:rPr sz="1000">
                <a:latin typeface="Terminal Dosis SemiBold"/>
                <a:ea typeface="Terminal Dosis SemiBold"/>
                <a:cs typeface="Terminal Dosis SemiBold"/>
                <a:sym typeface="Terminal Dosis SemiBold"/>
              </a:rPr>
              <a:t>@ </a:t>
            </a:r>
            <a:r>
              <a:rPr sz="1000">
                <a:latin typeface="Terminal Dosis SemiBold"/>
                <a:ea typeface="Terminal Dosis SemiBold"/>
                <a:cs typeface="Terminal Dosis SemiBold"/>
                <a:sym typeface="Terminal Dosis SemiBold"/>
              </a:rPr>
              <a:t> italk.com</a:t>
            </a:r>
            <a:endParaRPr sz="1000">
              <a:latin typeface="Terminal Dosis SemiBold"/>
              <a:ea typeface="Terminal Dosis SemiBold"/>
              <a:cs typeface="Terminal Dosis SemiBold"/>
              <a:sym typeface="Terminal Dosis SemiBold"/>
            </a:endParaRPr>
          </a:p>
          <a:p>
            <a:pPr lvl="0" marL="342900" indent="-342900" algn="ctr">
              <a:spcBef>
                <a:spcPts val="300"/>
              </a:spcBef>
            </a:pPr>
            <a:r>
              <a:rPr sz="1000">
                <a:latin typeface="Terminal Dosis SemiBold"/>
                <a:ea typeface="Terminal Dosis SemiBold"/>
                <a:cs typeface="Terminal Dosis SemiBold"/>
                <a:sym typeface="Terminal Dosis SemiBold"/>
              </a:rPr>
              <a:t>staff member @ Xinchejian</a:t>
            </a:r>
            <a:endParaRPr sz="1000">
              <a:latin typeface="Terminal Dosis SemiBold"/>
              <a:ea typeface="Terminal Dosis SemiBold"/>
              <a:cs typeface="Terminal Dosis SemiBold"/>
              <a:sym typeface="Terminal Dosis SemiBold"/>
            </a:endParaRPr>
          </a:p>
        </p:txBody>
      </p:sp>
      <p:sp>
        <p:nvSpPr>
          <p:cNvPr id="151" name="Shape 151"/>
          <p:cNvSpPr/>
          <p:nvPr/>
        </p:nvSpPr>
        <p:spPr>
          <a:xfrm>
            <a:off x="-46038" y="4870450"/>
            <a:ext cx="2701926" cy="6223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42900" indent="-342900" algn="ctr">
              <a:spcBef>
                <a:spcPts val="300"/>
              </a:spcBef>
            </a:pPr>
            <a:r>
              <a:rPr b="1" sz="1600">
                <a:latin typeface="Terminal Dosis SemiBold"/>
                <a:ea typeface="Terminal Dosis SemiBold"/>
                <a:cs typeface="Terminal Dosis SemiBold"/>
                <a:sym typeface="Terminal Dosis SemiBold"/>
              </a:rPr>
              <a:t>Jeff Ding  </a:t>
            </a:r>
            <a:endParaRPr b="1" sz="1600">
              <a:latin typeface="Terminal Dosis SemiBold"/>
              <a:ea typeface="Terminal Dosis SemiBold"/>
              <a:cs typeface="Terminal Dosis SemiBold"/>
              <a:sym typeface="Terminal Dosis SemiBold"/>
            </a:endParaRPr>
          </a:p>
          <a:p>
            <a:pPr lvl="0" marL="342900" indent="-342900" algn="ctr">
              <a:spcBef>
                <a:spcPts val="300"/>
              </a:spcBef>
            </a:pPr>
            <a:r>
              <a:rPr sz="1000">
                <a:latin typeface="Terminal Dosis SemiBold"/>
                <a:ea typeface="Terminal Dosis SemiBold"/>
                <a:cs typeface="Terminal Dosis SemiBold"/>
                <a:sym typeface="Terminal Dosis SemiBold"/>
              </a:rPr>
              <a:t>Professor  </a:t>
            </a:r>
            <a:r>
              <a:rPr sz="1000">
                <a:latin typeface="Terminal Dosis SemiBold"/>
                <a:ea typeface="Terminal Dosis SemiBold"/>
                <a:cs typeface="Terminal Dosis SemiBold"/>
                <a:sym typeface="Terminal Dosis SemiBold"/>
              </a:rPr>
              <a:t>@ </a:t>
            </a:r>
            <a:r>
              <a:rPr sz="1000">
                <a:latin typeface="Terminal Dosis SemiBold"/>
                <a:ea typeface="Terminal Dosis SemiBold"/>
                <a:cs typeface="Terminal Dosis SemiBold"/>
                <a:sym typeface="Terminal Dosis SemiBold"/>
              </a:rPr>
              <a:t> Tongji University</a:t>
            </a:r>
            <a:endParaRPr sz="1000">
              <a:latin typeface="Terminal Dosis SemiBold"/>
              <a:ea typeface="Terminal Dosis SemiBold"/>
              <a:cs typeface="Terminal Dosis SemiBold"/>
              <a:sym typeface="Terminal Dosis SemiBold"/>
            </a:endParaRPr>
          </a:p>
          <a:p>
            <a:pPr lvl="0" marL="342900" indent="-342900" algn="ctr">
              <a:spcBef>
                <a:spcPts val="300"/>
              </a:spcBef>
            </a:pPr>
            <a:r>
              <a:rPr sz="1000">
                <a:latin typeface="Terminal Dosis SemiBold"/>
                <a:ea typeface="Terminal Dosis SemiBold"/>
                <a:cs typeface="Terminal Dosis SemiBold"/>
                <a:sym typeface="Terminal Dosis SemiBold"/>
              </a:rPr>
              <a:t>M.Des, GSD Harvard University</a:t>
            </a:r>
          </a:p>
        </p:txBody>
      </p:sp>
      <p:pic>
        <p:nvPicPr>
          <p:cNvPr id="152" name="1a3fe40.jpg"/>
          <p:cNvPicPr/>
          <p:nvPr/>
        </p:nvPicPr>
        <p:blipFill>
          <a:blip r:embed="rId5">
            <a:extLst/>
          </a:blip>
          <a:srcRect l="2203" t="0" r="6024" b="0"/>
          <a:stretch>
            <a:fillRect/>
          </a:stretch>
        </p:blipFill>
        <p:spPr>
          <a:xfrm>
            <a:off x="2593975" y="2846387"/>
            <a:ext cx="1692276" cy="1844676"/>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4" name="Shape 154"/>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155" name="Shape 155"/>
          <p:cNvSpPr/>
          <p:nvPr/>
        </p:nvSpPr>
        <p:spPr>
          <a:xfrm>
            <a:off x="836612" y="1989137"/>
            <a:ext cx="2814639" cy="106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342900">
              <a:spcBef>
                <a:spcPts val="300"/>
              </a:spcBef>
              <a:defRPr sz="1200">
                <a:latin typeface="Terminal Dosis Book"/>
                <a:ea typeface="Terminal Dosis Book"/>
                <a:cs typeface="Terminal Dosis Book"/>
                <a:sym typeface="Terminal Dosis Book"/>
              </a:defRPr>
            </a:lvl1pPr>
          </a:lstStyle>
          <a:p>
            <a:pPr lvl="0">
              <a:defRPr sz="1800"/>
            </a:pPr>
            <a:r>
              <a:rPr sz="1200"/>
              <a:t>Although over 150,000 RMB has been invested in XinFab already, XinFab is looking for sponsors to help support its goal of making cutting-edge fabrication tools available to the public at an affordable and fair fee.</a:t>
            </a:r>
          </a:p>
        </p:txBody>
      </p:sp>
      <p:sp>
        <p:nvSpPr>
          <p:cNvPr id="156" name="Shape 156"/>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WHAT KIND OF SUPPORT IS XINFAB LOOKING FOR? </a:t>
            </a:r>
          </a:p>
        </p:txBody>
      </p:sp>
      <p:sp>
        <p:nvSpPr>
          <p:cNvPr id="157" name="Shape 157"/>
          <p:cNvSpPr/>
          <p:nvPr/>
        </p:nvSpPr>
        <p:spPr>
          <a:xfrm>
            <a:off x="836612" y="3203575"/>
            <a:ext cx="3100389" cy="2971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ok"/>
                <a:ea typeface="Terminal Dosis Book"/>
                <a:cs typeface="Terminal Dosis Book"/>
                <a:sym typeface="Terminal Dosis Book"/>
              </a:rPr>
              <a:t>Some examples of support</a:t>
            </a:r>
            <a:r>
              <a:rPr b="1" sz="1200">
                <a:latin typeface="Terminal Dosis Book"/>
                <a:ea typeface="Terminal Dosis Book"/>
                <a:cs typeface="Terminal Dosis Book"/>
                <a:sym typeface="Terminal Dosis Book"/>
              </a:rPr>
              <a:t>ing </a:t>
            </a:r>
            <a:r>
              <a:rPr b="1" sz="1200">
                <a:latin typeface="Terminal Dosis Book"/>
                <a:ea typeface="Terminal Dosis Book"/>
                <a:cs typeface="Terminal Dosis Book"/>
                <a:sym typeface="Terminal Dosis Book"/>
              </a:rPr>
              <a:t>XinFab is seeking:</a:t>
            </a:r>
            <a:endParaRPr b="1" sz="1200">
              <a:latin typeface="Terminal Dosis Book"/>
              <a:ea typeface="Terminal Dosis Book"/>
              <a:cs typeface="Terminal Dosis Book"/>
              <a:sym typeface="Terminal Dosis Book"/>
            </a:endParaRPr>
          </a:p>
          <a:p>
            <a:pPr lvl="0" defTabSz="342900">
              <a:spcBef>
                <a:spcPts val="300"/>
              </a:spcBef>
            </a:pPr>
            <a:endParaRPr b="1" sz="1200">
              <a:latin typeface="Terminal Dosis Bold"/>
              <a:ea typeface="Terminal Dosis Bold"/>
              <a:cs typeface="Terminal Dosis Bold"/>
              <a:sym typeface="Terminal Dosis Bold"/>
            </a:endParaRPr>
          </a:p>
          <a:p>
            <a:pPr lvl="0" defTabSz="342900">
              <a:spcBef>
                <a:spcPts val="300"/>
              </a:spcBef>
            </a:pPr>
            <a:r>
              <a:rPr b="1" sz="1200">
                <a:latin typeface="Terminal Dosis Bold"/>
                <a:ea typeface="Terminal Dosis Bold"/>
                <a:cs typeface="Terminal Dosis Bold"/>
                <a:sym typeface="Terminal Dosis Bold"/>
              </a:rPr>
              <a:t>Donations</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Fabrication tools, materials, supplies, software, training</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b="1" sz="1200">
                <a:latin typeface="Terminal Dosis Bold"/>
                <a:ea typeface="Terminal Dosis Bold"/>
                <a:cs typeface="Terminal Dosis Bold"/>
                <a:sym typeface="Terminal Dosis Bold"/>
              </a:rPr>
              <a:t>Cash Sponsorship   </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 To keep our membership fees as low as possible to increase public access to XinFab.</a:t>
            </a: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 To maintain administrative and technical staff to take care of the space and its machines.</a:t>
            </a: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 To cover operational costs rent and replenish consumable supplies.</a:t>
            </a:r>
          </a:p>
        </p:txBody>
      </p:sp>
      <p:pic>
        <p:nvPicPr>
          <p:cNvPr id="158" name="100_3313.jpg"/>
          <p:cNvPicPr/>
          <p:nvPr/>
        </p:nvPicPr>
        <p:blipFill>
          <a:blip r:embed="rId2">
            <a:extLst/>
          </a:blip>
          <a:srcRect l="0" t="0" r="0" b="32269"/>
          <a:stretch>
            <a:fillRect/>
          </a:stretch>
        </p:blipFill>
        <p:spPr>
          <a:xfrm>
            <a:off x="4167187" y="4103687"/>
            <a:ext cx="4559301" cy="2316163"/>
          </a:xfrm>
          <a:prstGeom prst="rect">
            <a:avLst/>
          </a:prstGeom>
          <a:ln w="12700">
            <a:miter lim="400000"/>
          </a:ln>
        </p:spPr>
      </p:pic>
      <p:pic>
        <p:nvPicPr>
          <p:cNvPr id="159" name="big_336993_6766_1126.jpg"/>
          <p:cNvPicPr/>
          <p:nvPr/>
        </p:nvPicPr>
        <p:blipFill>
          <a:blip r:embed="rId3">
            <a:extLst/>
          </a:blip>
          <a:srcRect l="0" t="16058" r="0" b="9004"/>
          <a:stretch>
            <a:fillRect/>
          </a:stretch>
        </p:blipFill>
        <p:spPr>
          <a:xfrm>
            <a:off x="4167187" y="1449387"/>
            <a:ext cx="4546601" cy="2293938"/>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1" name="Shape 161"/>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162" name="Shape 162"/>
          <p:cNvSpPr/>
          <p:nvPr/>
        </p:nvSpPr>
        <p:spPr>
          <a:xfrm>
            <a:off x="768349" y="2571750"/>
            <a:ext cx="2814639" cy="281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Positive brand image and associations</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Through XinFab events and activities and the successful projects of its members, your company will gain press and public relations opportunities that will cultivate a brand image that is positively associated with innovation and social outreach.</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b="1" sz="1200">
                <a:latin typeface="Terminal Dosis Bold"/>
                <a:ea typeface="Terminal Dosis Bold"/>
                <a:cs typeface="Terminal Dosis Bold"/>
                <a:sym typeface="Terminal Dosis Bold"/>
              </a:rPr>
              <a:t>A multi-purpose venue for clients, vendors and staff</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Clients and vendors can visit XinFab to see your company’s products in action, and staff can get hands-on experience with your company’s products and interface with users on a personal level.</a:t>
            </a:r>
          </a:p>
        </p:txBody>
      </p:sp>
      <p:sp>
        <p:nvSpPr>
          <p:cNvPr id="163" name="Shape 163"/>
          <p:cNvSpPr/>
          <p:nvPr/>
        </p:nvSpPr>
        <p:spPr>
          <a:xfrm>
            <a:off x="5287962" y="2571750"/>
            <a:ext cx="2814639" cy="16383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A channel for user feedback and sales</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New concepts, products and services can be tested on potential users, giving your company valuable feedback that can help improve and guide development. XinFab will provide an annual report to give feedback on specific machines, services and brand reputation for XinFab sponsors.</a:t>
            </a:r>
          </a:p>
        </p:txBody>
      </p:sp>
      <p:sp>
        <p:nvSpPr>
          <p:cNvPr id="164" name="Shape 164"/>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WHAT WILL MY COMPANY GET IN RETURN? </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6" name="Shape 166"/>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167" name="Shape 167"/>
          <p:cNvSpPr/>
          <p:nvPr/>
        </p:nvSpPr>
        <p:spPr>
          <a:xfrm>
            <a:off x="836612" y="2349500"/>
            <a:ext cx="2814639" cy="24048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Benefits： </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 Your logo at XinFab's reception </a:t>
            </a: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 Mention in press release </a:t>
            </a: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 Sponsor recognition and on the sponsorship page on the XinFab website</a:t>
            </a: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 Host corporate events  with assistance of our staff. e.g. Hackathon, staff training, customers relationship maintaince event</a:t>
            </a: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 Annual report of feedback on brand awareness, machine or software. </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p:txBody>
      </p:sp>
      <p:sp>
        <p:nvSpPr>
          <p:cNvPr id="168" name="Shape 168"/>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SPONSORSHIP OPPORTUNITIES</a:t>
            </a:r>
          </a:p>
        </p:txBody>
      </p:sp>
      <p:sp>
        <p:nvSpPr>
          <p:cNvPr id="169" name="Shape 169"/>
          <p:cNvSpPr/>
          <p:nvPr/>
        </p:nvSpPr>
        <p:spPr>
          <a:xfrm>
            <a:off x="191877" y="4627474"/>
            <a:ext cx="4104108" cy="1031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b="1" sz="1300">
                <a:latin typeface="Terminal Dosis"/>
                <a:ea typeface="Terminal Dosis"/>
                <a:cs typeface="Terminal Dosis"/>
                <a:sym typeface="Terminal Dosis"/>
              </a:rPr>
              <a:t>Want to fine-tune your promotional strategy? </a:t>
            </a:r>
            <a:endParaRPr b="1" sz="1300">
              <a:latin typeface="Terminal Dosis"/>
              <a:ea typeface="Terminal Dosis"/>
              <a:cs typeface="Terminal Dosis"/>
              <a:sym typeface="Terminal Dosis"/>
            </a:endParaRPr>
          </a:p>
          <a:p>
            <a:pPr lvl="0"/>
            <a:r>
              <a:rPr b="1" sz="1300">
                <a:latin typeface="Terminal Dosis"/>
                <a:ea typeface="Terminal Dosis"/>
                <a:cs typeface="Terminal Dosis"/>
                <a:sym typeface="Terminal Dosis"/>
              </a:rPr>
              <a:t>We're happy to help you create a custom package </a:t>
            </a:r>
            <a:endParaRPr b="1" sz="1300">
              <a:latin typeface="Terminal Dosis"/>
              <a:ea typeface="Terminal Dosis"/>
              <a:cs typeface="Terminal Dosis"/>
              <a:sym typeface="Terminal Dosis"/>
            </a:endParaRPr>
          </a:p>
          <a:p>
            <a:pPr lvl="0"/>
            <a:r>
              <a:rPr b="1" sz="1300">
                <a:latin typeface="Terminal Dosis"/>
                <a:ea typeface="Terminal Dosis"/>
                <a:cs typeface="Terminal Dosis"/>
                <a:sym typeface="Terminal Dosis"/>
              </a:rPr>
              <a:t>that</a:t>
            </a:r>
            <a:r>
              <a:rPr b="1" sz="1300">
                <a:latin typeface="Terminal Dosis"/>
                <a:ea typeface="Terminal Dosis"/>
                <a:cs typeface="Terminal Dosis"/>
                <a:sym typeface="Terminal Dosis"/>
              </a:rPr>
              <a:t> </a:t>
            </a:r>
            <a:r>
              <a:rPr b="1" sz="1300">
                <a:latin typeface="Terminal Dosis"/>
                <a:ea typeface="Terminal Dosis"/>
                <a:cs typeface="Terminal Dosis"/>
                <a:sym typeface="Terminal Dosis"/>
              </a:rPr>
              <a:t>meets your brand's need. </a:t>
            </a:r>
            <a:endParaRPr b="1" sz="1100">
              <a:latin typeface="Terminal Dosis"/>
              <a:ea typeface="Terminal Dosis"/>
              <a:cs typeface="Terminal Dosis"/>
              <a:sym typeface="Terminal Dosis"/>
            </a:endParaRPr>
          </a:p>
          <a:p>
            <a:pPr lvl="0"/>
            <a:endParaRPr b="1" sz="1100">
              <a:latin typeface="Terminal Dosis"/>
              <a:ea typeface="Terminal Dosis"/>
              <a:cs typeface="Terminal Dosis"/>
              <a:sym typeface="Terminal Dosis"/>
            </a:endParaRPr>
          </a:p>
        </p:txBody>
      </p:sp>
      <p:pic>
        <p:nvPicPr>
          <p:cNvPr id="170" name="QQ截图20140612220256.jpg"/>
          <p:cNvPicPr/>
          <p:nvPr/>
        </p:nvPicPr>
        <p:blipFill>
          <a:blip r:embed="rId2">
            <a:extLst/>
          </a:blip>
          <a:srcRect l="0" t="0" r="0" b="22676"/>
          <a:stretch>
            <a:fillRect/>
          </a:stretch>
        </p:blipFill>
        <p:spPr>
          <a:xfrm>
            <a:off x="4257675" y="1450975"/>
            <a:ext cx="4365625" cy="2233613"/>
          </a:xfrm>
          <a:prstGeom prst="rect">
            <a:avLst/>
          </a:prstGeom>
          <a:ln w="12700">
            <a:miter lim="400000"/>
          </a:ln>
        </p:spPr>
      </p:pic>
      <p:pic>
        <p:nvPicPr>
          <p:cNvPr id="171" name="2.jpg"/>
          <p:cNvPicPr/>
          <p:nvPr/>
        </p:nvPicPr>
        <p:blipFill>
          <a:blip r:embed="rId3">
            <a:extLst/>
          </a:blip>
          <a:srcRect l="0" t="5374" r="0" b="0"/>
          <a:stretch>
            <a:fillRect/>
          </a:stretch>
        </p:blipFill>
        <p:spPr>
          <a:xfrm>
            <a:off x="4302125" y="3970337"/>
            <a:ext cx="4285018" cy="2590801"/>
          </a:xfrm>
          <a:prstGeom prst="rect">
            <a:avLst/>
          </a:prstGeom>
          <a:ln w="12700">
            <a:miter lim="400000"/>
          </a:ln>
        </p:spPr>
      </p:pic>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3" name="Shape 173"/>
          <p:cNvSpPr/>
          <p:nvPr/>
        </p:nvSpPr>
        <p:spPr>
          <a:xfrm>
            <a:off x="-15875" y="-104775"/>
            <a:ext cx="9178925" cy="1562100"/>
          </a:xfrm>
          <a:prstGeom prst="rect">
            <a:avLst/>
          </a:prstGeom>
          <a:solidFill>
            <a:srgbClr val="FF0020"/>
          </a:solidFill>
          <a:ln w="12700">
            <a:miter lim="400000"/>
          </a:ln>
        </p:spPr>
        <p:txBody>
          <a:bodyPr lIns="0" tIns="0" rIns="0" bIns="0"/>
          <a:lstStyle/>
          <a:p>
            <a:pPr lvl="0"/>
          </a:p>
        </p:txBody>
      </p:sp>
      <p:sp>
        <p:nvSpPr>
          <p:cNvPr id="174" name="Shape 174"/>
          <p:cNvSpPr/>
          <p:nvPr/>
        </p:nvSpPr>
        <p:spPr>
          <a:xfrm>
            <a:off x="5246687" y="5273675"/>
            <a:ext cx="2814639" cy="6477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400">
                <a:latin typeface="Terminal Dosis Book"/>
                <a:ea typeface="Terminal Dosis Book"/>
                <a:cs typeface="Terminal Dosis Book"/>
                <a:sym typeface="Terminal Dosis Book"/>
              </a:rPr>
              <a:t>For questions or more information, please e-mail </a:t>
            </a:r>
            <a:r>
              <a:rPr sz="1400">
                <a:solidFill>
                  <a:srgbClr val="FF0020"/>
                </a:solidFill>
                <a:latin typeface="Terminal Dosis Book"/>
                <a:ea typeface="Terminal Dosis Book"/>
                <a:cs typeface="Terminal Dosis Book"/>
                <a:sym typeface="Terminal Dosis Book"/>
              </a:rPr>
              <a:t>sponsor@xinfab.org</a:t>
            </a:r>
          </a:p>
        </p:txBody>
      </p:sp>
      <p:sp>
        <p:nvSpPr>
          <p:cNvPr id="175" name="Shape 175"/>
          <p:cNvSpPr/>
          <p:nvPr/>
        </p:nvSpPr>
        <p:spPr>
          <a:xfrm>
            <a:off x="1419225" y="4441825"/>
            <a:ext cx="2791542" cy="13106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b="1" sz="1400">
                <a:latin typeface="Terminal Dosis"/>
                <a:ea typeface="Terminal Dosis"/>
                <a:cs typeface="Terminal Dosis"/>
                <a:sym typeface="Terminal Dosis"/>
              </a:rPr>
              <a:t>Visit us:</a:t>
            </a:r>
            <a:endParaRPr b="1" sz="1200">
              <a:latin typeface="Terminal Dosis"/>
              <a:ea typeface="Terminal Dosis"/>
              <a:cs typeface="Terminal Dosis"/>
              <a:sym typeface="Terminal Dosis"/>
            </a:endParaRPr>
          </a:p>
          <a:p>
            <a:pPr lvl="0"/>
            <a:r>
              <a:rPr sz="1200">
                <a:latin typeface="Terminal Dosis"/>
                <a:ea typeface="Terminal Dosis"/>
                <a:cs typeface="Terminal Dosis"/>
                <a:sym typeface="Terminal Dosis"/>
              </a:rPr>
              <a:t>1st floor, 28, Yuyuan East Road</a:t>
            </a:r>
            <a:endParaRPr sz="1200">
              <a:latin typeface="Terminal Dosis"/>
              <a:ea typeface="Terminal Dosis"/>
              <a:cs typeface="Terminal Dosis"/>
              <a:sym typeface="Terminal Dosis"/>
            </a:endParaRPr>
          </a:p>
          <a:p>
            <a:pPr lvl="0"/>
            <a:r>
              <a:rPr sz="1200">
                <a:latin typeface="宋体"/>
                <a:ea typeface="宋体"/>
                <a:cs typeface="宋体"/>
                <a:sym typeface="宋体"/>
              </a:rPr>
              <a:t>愚园东路</a:t>
            </a:r>
            <a:r>
              <a:rPr sz="1200">
                <a:latin typeface="Terminal Dosis"/>
                <a:ea typeface="Terminal Dosis"/>
                <a:cs typeface="Terminal Dosis"/>
                <a:sym typeface="Terminal Dosis"/>
              </a:rPr>
              <a:t>28</a:t>
            </a:r>
            <a:r>
              <a:rPr sz="1200">
                <a:latin typeface="宋体"/>
                <a:ea typeface="宋体"/>
                <a:cs typeface="宋体"/>
                <a:sym typeface="宋体"/>
              </a:rPr>
              <a:t>号</a:t>
            </a:r>
            <a:r>
              <a:rPr sz="1200">
                <a:latin typeface="Terminal Dosis"/>
                <a:ea typeface="Terminal Dosis"/>
                <a:cs typeface="Terminal Dosis"/>
                <a:sym typeface="Terminal Dosis"/>
              </a:rPr>
              <a:t>1</a:t>
            </a:r>
            <a:r>
              <a:rPr sz="1200">
                <a:latin typeface="宋体"/>
                <a:ea typeface="宋体"/>
                <a:cs typeface="宋体"/>
                <a:sym typeface="宋体"/>
              </a:rPr>
              <a:t>楼</a:t>
            </a:r>
            <a:endParaRPr sz="1200">
              <a:latin typeface="Terminal Dosis"/>
              <a:ea typeface="Terminal Dosis"/>
              <a:cs typeface="Terminal Dosis"/>
              <a:sym typeface="Terminal Dosis"/>
            </a:endParaRPr>
          </a:p>
          <a:p>
            <a:pPr lvl="0"/>
            <a:endParaRPr sz="1200">
              <a:latin typeface="Terminal Dosis"/>
              <a:ea typeface="Terminal Dosis"/>
              <a:cs typeface="Terminal Dosis"/>
              <a:sym typeface="Terminal Dosis"/>
            </a:endParaRPr>
          </a:p>
          <a:p>
            <a:pPr lvl="0"/>
            <a:r>
              <a:rPr b="1" sz="1400">
                <a:latin typeface="Terminal Dosis"/>
                <a:ea typeface="Terminal Dosis"/>
                <a:cs typeface="Terminal Dosis"/>
                <a:sym typeface="Terminal Dosis"/>
              </a:rPr>
              <a:t>Come to Open House</a:t>
            </a:r>
            <a:r>
              <a:rPr b="1" sz="1400">
                <a:latin typeface="Terminal Dosis"/>
                <a:ea typeface="Terminal Dosis"/>
                <a:cs typeface="Terminal Dosis"/>
                <a:sym typeface="Terminal Dosis"/>
              </a:rPr>
              <a:t> </a:t>
            </a:r>
            <a:r>
              <a:rPr b="1" sz="1400">
                <a:latin typeface="Terminal Dosis"/>
                <a:ea typeface="Terminal Dosis"/>
                <a:cs typeface="Terminal Dosis"/>
                <a:sym typeface="Terminal Dosis"/>
              </a:rPr>
              <a:t>free talks</a:t>
            </a:r>
            <a:endParaRPr b="1" sz="1400">
              <a:latin typeface="Terminal Dosis"/>
              <a:ea typeface="Terminal Dosis"/>
              <a:cs typeface="Terminal Dosis"/>
              <a:sym typeface="Terminal Dosis"/>
            </a:endParaRPr>
          </a:p>
          <a:p>
            <a:pPr lvl="0"/>
            <a:r>
              <a:rPr b="1" sz="1400">
                <a:latin typeface="Terminal Dosis"/>
                <a:ea typeface="Terminal Dosis"/>
                <a:cs typeface="Terminal Dosis"/>
                <a:sym typeface="Terminal Dosis"/>
              </a:rPr>
              <a:t>held every Wednesday evening</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 name="Shape 17"/>
          <p:cNvSpPr/>
          <p:nvPr>
            <p:ph type="body" idx="1"/>
          </p:nvPr>
        </p:nvSpPr>
        <p:spPr>
          <a:xfrm>
            <a:off x="139700" y="3225800"/>
            <a:ext cx="8229600" cy="1757363"/>
          </a:xfrm>
          <a:prstGeom prst="rect">
            <a:avLst/>
          </a:prstGeom>
        </p:spPr>
        <p:txBody>
          <a:bodyPr lIns="0" tIns="0" rIns="0" bIns="0">
            <a:normAutofit fontScale="100000" lnSpcReduction="0"/>
          </a:bodyPr>
          <a:lstStyle/>
          <a:p>
            <a:pPr lvl="0" algn="ctr" defTabSz="269875">
              <a:spcBef>
                <a:spcPts val="500"/>
              </a:spcBef>
              <a:buSzTx/>
              <a:buNone/>
              <a:defRPr sz="1800">
                <a:solidFill>
                  <a:srgbClr val="000000"/>
                </a:solidFill>
              </a:defRPr>
            </a:pPr>
            <a:r>
              <a:rPr>
                <a:latin typeface="Terminal Dosis Light"/>
                <a:ea typeface="Terminal Dosis Light"/>
                <a:cs typeface="Terminal Dosis Light"/>
                <a:sym typeface="Terminal Dosis Light"/>
              </a:rPr>
              <a:t>« In an age of open source, custom-fabricated, </a:t>
            </a:r>
            <a:endParaRPr>
              <a:latin typeface="Terminal Dosis Light"/>
              <a:ea typeface="Terminal Dosis Light"/>
              <a:cs typeface="Terminal Dosis Light"/>
              <a:sym typeface="Terminal Dosis Light"/>
            </a:endParaRPr>
          </a:p>
          <a:p>
            <a:pPr lvl="0" algn="ctr" defTabSz="269875">
              <a:spcBef>
                <a:spcPts val="500"/>
              </a:spcBef>
              <a:buSzTx/>
              <a:buNone/>
              <a:defRPr sz="1800">
                <a:solidFill>
                  <a:srgbClr val="000000"/>
                </a:solidFill>
              </a:defRPr>
            </a:pPr>
            <a:r>
              <a:rPr>
                <a:latin typeface="Terminal Dosis Light"/>
                <a:ea typeface="Terminal Dosis Light"/>
                <a:cs typeface="Terminal Dosis Light"/>
                <a:sym typeface="Terminal Dosis Light"/>
              </a:rPr>
              <a:t>DIY product design, all you need to conquer </a:t>
            </a:r>
            <a:endParaRPr>
              <a:latin typeface="Terminal Dosis Light"/>
              <a:ea typeface="Terminal Dosis Light"/>
              <a:cs typeface="Terminal Dosis Light"/>
              <a:sym typeface="Terminal Dosis Light"/>
            </a:endParaRPr>
          </a:p>
          <a:p>
            <a:pPr lvl="0" algn="ctr" defTabSz="269875">
              <a:spcBef>
                <a:spcPts val="500"/>
              </a:spcBef>
              <a:buSzTx/>
              <a:buNone/>
              <a:defRPr sz="1800">
                <a:solidFill>
                  <a:srgbClr val="000000"/>
                </a:solidFill>
              </a:defRPr>
            </a:pPr>
            <a:r>
              <a:rPr>
                <a:latin typeface="Terminal Dosis Light"/>
                <a:ea typeface="Terminal Dosis Light"/>
                <a:cs typeface="Terminal Dosis Light"/>
                <a:sym typeface="Terminal Dosis Light"/>
              </a:rPr>
              <a:t>the world is a brilliant idea. »</a:t>
            </a:r>
          </a:p>
        </p:txBody>
      </p:sp>
      <p:sp>
        <p:nvSpPr>
          <p:cNvPr id="18" name="Shape 18"/>
          <p:cNvSpPr/>
          <p:nvPr/>
        </p:nvSpPr>
        <p:spPr>
          <a:xfrm>
            <a:off x="1301750" y="4502150"/>
            <a:ext cx="8229600" cy="3683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342900">
              <a:spcBef>
                <a:spcPts val="700"/>
              </a:spcBef>
              <a:defRPr sz="2400">
                <a:latin typeface="Terminal Dosis Book"/>
                <a:ea typeface="Terminal Dosis Book"/>
                <a:cs typeface="Terminal Dosis Book"/>
                <a:sym typeface="Terminal Dosis Book"/>
              </a:defRPr>
            </a:lvl1pPr>
          </a:lstStyle>
          <a:p>
            <a:pPr lvl="0">
              <a:defRPr sz="1800"/>
            </a:pPr>
            <a:r>
              <a:rPr sz="2400"/>
              <a:t>Neil Gershenfeld </a:t>
            </a:r>
          </a:p>
        </p:txBody>
      </p:sp>
      <p:sp>
        <p:nvSpPr>
          <p:cNvPr id="19" name="Shape 19"/>
          <p:cNvSpPr/>
          <p:nvPr/>
        </p:nvSpPr>
        <p:spPr>
          <a:xfrm>
            <a:off x="-17463" y="-104775"/>
            <a:ext cx="9518651" cy="1562100"/>
          </a:xfrm>
          <a:prstGeom prst="rect">
            <a:avLst/>
          </a:prstGeom>
          <a:solidFill>
            <a:srgbClr val="F6F6F6"/>
          </a:solidFill>
          <a:ln w="12700">
            <a:miter lim="400000"/>
          </a:ln>
        </p:spPr>
        <p:txBody>
          <a:bodyPr lIns="0" tIns="0" rIns="0" bIns="0"/>
          <a:lstStyle/>
          <a:p>
            <a:pPr lvl="0"/>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1" name="Shape 21"/>
          <p:cNvSpPr/>
          <p:nvPr/>
        </p:nvSpPr>
        <p:spPr>
          <a:xfrm>
            <a:off x="-17463" y="-104775"/>
            <a:ext cx="9518651" cy="1562100"/>
          </a:xfrm>
          <a:prstGeom prst="rect">
            <a:avLst/>
          </a:prstGeom>
          <a:solidFill>
            <a:srgbClr val="F6F6F6"/>
          </a:solidFill>
          <a:ln w="12700">
            <a:miter lim="400000"/>
          </a:ln>
        </p:spPr>
        <p:txBody>
          <a:bodyPr lIns="0" tIns="0" rIns="0" bIns="0"/>
          <a:lstStyle/>
          <a:p>
            <a:pPr lvl="0"/>
          </a:p>
        </p:txBody>
      </p:sp>
      <p:sp>
        <p:nvSpPr>
          <p:cNvPr id="22" name="Shape 22"/>
          <p:cNvSpPr/>
          <p:nvPr/>
        </p:nvSpPr>
        <p:spPr>
          <a:xfrm>
            <a:off x="4586287" y="1422400"/>
            <a:ext cx="4978401" cy="5588000"/>
          </a:xfrm>
          <a:prstGeom prst="rect">
            <a:avLst/>
          </a:prstGeom>
          <a:solidFill>
            <a:srgbClr val="FFFFFF"/>
          </a:solidFill>
          <a:ln w="12700">
            <a:miter lim="400000"/>
          </a:ln>
        </p:spPr>
        <p:txBody>
          <a:bodyPr lIns="0" tIns="0" rIns="0" bIns="0"/>
          <a:lstStyle/>
          <a:p>
            <a:pPr lvl="0"/>
          </a:p>
        </p:txBody>
      </p:sp>
      <p:sp>
        <p:nvSpPr>
          <p:cNvPr id="23" name="Shape 23"/>
          <p:cNvSpPr/>
          <p:nvPr>
            <p:ph type="body" idx="1"/>
          </p:nvPr>
        </p:nvSpPr>
        <p:spPr>
          <a:xfrm>
            <a:off x="758825" y="2311400"/>
            <a:ext cx="3184525" cy="5065713"/>
          </a:xfrm>
          <a:prstGeom prst="rect">
            <a:avLst/>
          </a:prstGeom>
        </p:spPr>
        <p:txBody>
          <a:bodyPr lIns="0" tIns="0" rIns="0" bIns="0">
            <a:normAutofit fontScale="100000" lnSpcReduction="0"/>
          </a:bodyPr>
          <a:lstStyle/>
          <a:p>
            <a:pPr lvl="0">
              <a:spcBef>
                <a:spcPts val="300"/>
              </a:spcBef>
              <a:buSzTx/>
              <a:buNone/>
              <a:defRPr sz="1800">
                <a:solidFill>
                  <a:srgbClr val="000000"/>
                </a:solidFill>
              </a:defRPr>
            </a:pPr>
            <a:r>
              <a:rPr sz="1200">
                <a:latin typeface="Terminal Dosis Book"/>
                <a:ea typeface="Terminal Dosis Book"/>
                <a:cs typeface="Terminal Dosis Book"/>
                <a:sym typeface="Terminal Dosis Book"/>
              </a:rPr>
              <a:t>In 2003, the first FabLab started off as an outreach </a:t>
            </a:r>
            <a:endParaRPr sz="1200">
              <a:latin typeface="Terminal Dosis Book"/>
              <a:ea typeface="Terminal Dosis Book"/>
              <a:cs typeface="Terminal Dosis Book"/>
              <a:sym typeface="Terminal Dosis Book"/>
            </a:endParaRPr>
          </a:p>
          <a:p>
            <a:pPr lvl="0">
              <a:spcBef>
                <a:spcPts val="300"/>
              </a:spcBef>
              <a:buSzTx/>
              <a:buNone/>
              <a:defRPr sz="1800">
                <a:solidFill>
                  <a:srgbClr val="000000"/>
                </a:solidFill>
              </a:defRPr>
            </a:pPr>
            <a:r>
              <a:rPr sz="1200">
                <a:latin typeface="Terminal Dosis Book"/>
                <a:ea typeface="Terminal Dosis Book"/>
                <a:cs typeface="Terminal Dosis Book"/>
                <a:sym typeface="Terminal Dosis Book"/>
              </a:rPr>
              <a:t>pr</a:t>
            </a:r>
            <a:r>
              <a:rPr sz="1200">
                <a:latin typeface="Terminal Dosis Book"/>
                <a:ea typeface="Terminal Dosis Book"/>
                <a:cs typeface="Terminal Dosis Book"/>
                <a:sym typeface="Terminal Dosis Book"/>
              </a:rPr>
              <a:t>oject </a:t>
            </a:r>
            <a:r>
              <a:rPr sz="1200">
                <a:latin typeface="Terminal Dosis Book"/>
                <a:ea typeface="Terminal Dosis Book"/>
                <a:cs typeface="Terminal Dosis Book"/>
                <a:sym typeface="Terminal Dosis Book"/>
              </a:rPr>
              <a:t>for MIT’s Center for Bits and Atoms to push the current limits of digital fabrication technology. Since </a:t>
            </a:r>
            <a:br>
              <a:rPr sz="1200">
                <a:latin typeface="Terminal Dosis Book"/>
                <a:ea typeface="Terminal Dosis Book"/>
                <a:cs typeface="Terminal Dosis Book"/>
                <a:sym typeface="Terminal Dosis Book"/>
              </a:rPr>
            </a:br>
            <a:r>
              <a:rPr sz="1200">
                <a:latin typeface="Terminal Dosis Book"/>
                <a:ea typeface="Terminal Dosis Book"/>
                <a:cs typeface="Terminal Dosis Book"/>
                <a:sym typeface="Terminal Dosis Book"/>
              </a:rPr>
              <a:t>their first days at MIT, FabLabs have spread across the globe, creating a worldwide network of facilities where users can use the latest machines and tools to transform their project ideas and solutions from idea to reality. </a:t>
            </a:r>
            <a:endParaRPr sz="1200">
              <a:latin typeface="Terminal Dosis Book"/>
              <a:ea typeface="Terminal Dosis Book"/>
              <a:cs typeface="Terminal Dosis Book"/>
              <a:sym typeface="Terminal Dosis Book"/>
            </a:endParaRPr>
          </a:p>
          <a:p>
            <a:pPr lvl="0">
              <a:spcBef>
                <a:spcPts val="300"/>
              </a:spcBef>
              <a:buSzTx/>
              <a:buNone/>
              <a:defRPr sz="1800">
                <a:solidFill>
                  <a:srgbClr val="000000"/>
                </a:solidFill>
              </a:defRPr>
            </a:pPr>
            <a:endParaRPr sz="1200">
              <a:latin typeface="Terminal Dosis Book"/>
              <a:ea typeface="Terminal Dosis Book"/>
              <a:cs typeface="Terminal Dosis Book"/>
              <a:sym typeface="Terminal Dosis Book"/>
            </a:endParaRPr>
          </a:p>
          <a:p>
            <a:pPr lvl="0">
              <a:spcBef>
                <a:spcPts val="300"/>
              </a:spcBef>
              <a:buSzTx/>
              <a:buNone/>
              <a:defRPr sz="1800">
                <a:solidFill>
                  <a:srgbClr val="000000"/>
                </a:solidFill>
              </a:defRPr>
            </a:pPr>
            <a:r>
              <a:rPr sz="1200">
                <a:latin typeface="Terminal Dosis Book"/>
                <a:ea typeface="Terminal Dosis Book"/>
                <a:cs typeface="Terminal Dosis Book"/>
                <a:sym typeface="Terminal Dosis Book"/>
              </a:rPr>
              <a:t>FabLabs gives users access to industrial-grade fabrication and electronics tools that allow them to make </a:t>
            </a:r>
            <a:br>
              <a:rPr sz="1200">
                <a:latin typeface="Terminal Dosis Book"/>
                <a:ea typeface="Terminal Dosis Book"/>
                <a:cs typeface="Terminal Dosis Book"/>
                <a:sym typeface="Terminal Dosis Book"/>
              </a:rPr>
            </a:br>
            <a:r>
              <a:rPr sz="1200">
                <a:latin typeface="Terminal Dosis Book"/>
                <a:ea typeface="Terminal Dosis Book"/>
                <a:cs typeface="Terminal Dosis Book"/>
                <a:sym typeface="Terminal Dosis Book"/>
              </a:rPr>
              <a:t>almost anything that current technology can allow, and serve a wide variety of users, from farmers and adults </a:t>
            </a:r>
            <a:r>
              <a:rPr sz="1200">
                <a:latin typeface="Terminal Dosis Book"/>
                <a:ea typeface="Terminal Dosis Book"/>
                <a:cs typeface="Terminal Dosis Book"/>
                <a:sym typeface="Terminal Dosis Book"/>
              </a:rPr>
              <a:t> </a:t>
            </a:r>
            <a:r>
              <a:rPr sz="1200">
                <a:latin typeface="Terminal Dosis Book"/>
                <a:ea typeface="Terminal Dosis Book"/>
                <a:cs typeface="Terminal Dosis Book"/>
                <a:sym typeface="Terminal Dosis Book"/>
              </a:rPr>
              <a:t>to entrepreneurs and children.</a:t>
            </a:r>
            <a:endParaRPr sz="1200">
              <a:latin typeface="Terminal Dosis Book"/>
              <a:ea typeface="Terminal Dosis Book"/>
              <a:cs typeface="Terminal Dosis Book"/>
              <a:sym typeface="Terminal Dosis Book"/>
            </a:endParaRPr>
          </a:p>
          <a:p>
            <a:pPr lvl="0">
              <a:buSzTx/>
              <a:buNone/>
              <a:defRPr sz="1800">
                <a:solidFill>
                  <a:srgbClr val="000000"/>
                </a:solidFill>
              </a:defRPr>
            </a:pPr>
            <a:endParaRPr sz="1200">
              <a:latin typeface="Terminal Dosis Book"/>
              <a:ea typeface="Terminal Dosis Book"/>
              <a:cs typeface="Terminal Dosis Book"/>
              <a:sym typeface="Terminal Dosis Book"/>
            </a:endParaRPr>
          </a:p>
          <a:p>
            <a:pPr lvl="0">
              <a:spcBef>
                <a:spcPts val="300"/>
              </a:spcBef>
              <a:buSzTx/>
              <a:buNone/>
              <a:defRPr sz="1800">
                <a:solidFill>
                  <a:srgbClr val="000000"/>
                </a:solidFill>
              </a:defRPr>
            </a:pPr>
            <a:r>
              <a:rPr sz="1200">
                <a:latin typeface="Terminal Dosis Book"/>
                <a:ea typeface="Terminal Dosis Book"/>
                <a:cs typeface="Terminal Dosis Book"/>
                <a:sym typeface="Terminal Dosis Book"/>
              </a:rPr>
              <a:t>website:</a:t>
            </a:r>
            <a:r>
              <a:rPr sz="1200">
                <a:latin typeface="Terminal Dosis Medium"/>
                <a:ea typeface="Terminal Dosis Medium"/>
                <a:cs typeface="Terminal Dosis Medium"/>
                <a:sym typeface="Terminal Dosis Medium"/>
              </a:rPr>
              <a:t> </a:t>
            </a:r>
            <a:r>
              <a:rPr sz="1200">
                <a:solidFill>
                  <a:srgbClr val="FF0020"/>
                </a:solidFill>
                <a:latin typeface="Terminal Dosis Book"/>
                <a:ea typeface="Terminal Dosis Book"/>
                <a:cs typeface="Terminal Dosis Book"/>
                <a:sym typeface="Terminal Dosis Book"/>
              </a:rPr>
              <a:t>http://fab.cba.mit.edu/</a:t>
            </a:r>
          </a:p>
        </p:txBody>
      </p:sp>
      <p:pic>
        <p:nvPicPr>
          <p:cNvPr id="24" name="image.jpeg"/>
          <p:cNvPicPr/>
          <p:nvPr/>
        </p:nvPicPr>
        <p:blipFill>
          <a:blip r:embed="rId2">
            <a:extLst/>
          </a:blip>
          <a:srcRect l="0" t="7200" r="0" b="20518"/>
          <a:stretch>
            <a:fillRect/>
          </a:stretch>
        </p:blipFill>
        <p:spPr>
          <a:xfrm>
            <a:off x="4581525" y="1446212"/>
            <a:ext cx="4559300" cy="2171701"/>
          </a:xfrm>
          <a:prstGeom prst="rect">
            <a:avLst/>
          </a:prstGeom>
          <a:ln w="12700">
            <a:miter lim="400000"/>
          </a:ln>
        </p:spPr>
      </p:pic>
      <p:pic>
        <p:nvPicPr>
          <p:cNvPr id="25" name="image.jpeg"/>
          <p:cNvPicPr/>
          <p:nvPr/>
        </p:nvPicPr>
        <p:blipFill>
          <a:blip r:embed="rId3">
            <a:extLst/>
          </a:blip>
          <a:srcRect l="1101" t="15321" r="0" b="20828"/>
          <a:stretch>
            <a:fillRect/>
          </a:stretch>
        </p:blipFill>
        <p:spPr>
          <a:xfrm>
            <a:off x="4581525" y="4141787"/>
            <a:ext cx="4560888" cy="2170113"/>
          </a:xfrm>
          <a:prstGeom prst="rect">
            <a:avLst/>
          </a:prstGeom>
          <a:ln w="12700">
            <a:miter lim="400000"/>
          </a:ln>
        </p:spPr>
      </p:pic>
      <p:sp>
        <p:nvSpPr>
          <p:cNvPr id="26" name="Shape 26"/>
          <p:cNvSpPr/>
          <p:nvPr/>
        </p:nvSpPr>
        <p:spPr>
          <a:xfrm>
            <a:off x="4776787" y="3613150"/>
            <a:ext cx="3860801" cy="929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342900" indent="-342900">
              <a:spcBef>
                <a:spcPts val="200"/>
              </a:spcBef>
            </a:pPr>
            <a:r>
              <a:rPr sz="1100">
                <a:latin typeface="Terminal Dosis ExtraLight"/>
                <a:ea typeface="Terminal Dosis ExtraLight"/>
                <a:cs typeface="Terminal Dosis ExtraLight"/>
                <a:sym typeface="Terminal Dosis ExtraLight"/>
              </a:rPr>
              <a:t>Neil Gershenfeld, professor from MIT Center for Bits &amp; Atoms, founder of the FabLab concept. </a:t>
            </a:r>
            <a:endParaRPr sz="1100">
              <a:solidFill>
                <a:srgbClr val="FFFFFF"/>
              </a:solidFill>
              <a:latin typeface="Terminal Dosis ExtraLight"/>
              <a:ea typeface="Terminal Dosis ExtraLight"/>
              <a:cs typeface="Terminal Dosis ExtraLight"/>
              <a:sym typeface="Terminal Dosis ExtraLight"/>
            </a:endParaRPr>
          </a:p>
          <a:p>
            <a:pPr lvl="0" marL="342900" indent="-342900">
              <a:spcBef>
                <a:spcPts val="700"/>
              </a:spcBef>
            </a:pPr>
            <a:endParaRPr sz="1100">
              <a:solidFill>
                <a:srgbClr val="FFFFFF"/>
              </a:solidFill>
              <a:latin typeface="Terminal Dosis ExtraLight"/>
              <a:ea typeface="Terminal Dosis ExtraLight"/>
              <a:cs typeface="Terminal Dosis ExtraLight"/>
              <a:sym typeface="Terminal Dosis ExtraLight"/>
            </a:endParaRPr>
          </a:p>
        </p:txBody>
      </p:sp>
      <p:sp>
        <p:nvSpPr>
          <p:cNvPr id="27" name="Shape 27"/>
          <p:cNvSpPr/>
          <p:nvPr/>
        </p:nvSpPr>
        <p:spPr>
          <a:xfrm>
            <a:off x="4772025" y="6319837"/>
            <a:ext cx="3971925"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3D printing is one example of digital fabrication that FabLabs offer users access to</a:t>
            </a:r>
          </a:p>
        </p:txBody>
      </p:sp>
      <p:sp>
        <p:nvSpPr>
          <p:cNvPr id="28" name="Shape 28"/>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latin typeface="Terminal Dosis SemiBold"/>
                <a:ea typeface="Terminal Dosis SemiBold"/>
                <a:cs typeface="Terminal Dosis SemiBold"/>
                <a:sym typeface="Terminal Dosis SemiBold"/>
              </a:defRPr>
            </a:lvl1pPr>
          </a:lstStyle>
          <a:p>
            <a:pPr lvl="0">
              <a:defRPr b="0" sz="1800"/>
            </a:pPr>
            <a:r>
              <a:rPr b="1" sz="2300"/>
              <a:t>AN INTRODUCTION TO FABLABS</a:t>
            </a:r>
          </a:p>
        </p:txBody>
      </p:sp>
      <p:sp>
        <p:nvSpPr>
          <p:cNvPr id="29" name="Shape 29"/>
          <p:cNvSpPr/>
          <p:nvPr/>
        </p:nvSpPr>
        <p:spPr>
          <a:xfrm rot="10800000">
            <a:off x="4646612" y="37020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
        <p:nvSpPr>
          <p:cNvPr id="30" name="Shape 30"/>
          <p:cNvSpPr/>
          <p:nvPr/>
        </p:nvSpPr>
        <p:spPr>
          <a:xfrm rot="10800000">
            <a:off x="4646612" y="6408737"/>
            <a:ext cx="98426" cy="98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2" name="Shape 32"/>
          <p:cNvSpPr/>
          <p:nvPr/>
        </p:nvSpPr>
        <p:spPr>
          <a:xfrm>
            <a:off x="-17463" y="-104775"/>
            <a:ext cx="9518651" cy="1562100"/>
          </a:xfrm>
          <a:prstGeom prst="rect">
            <a:avLst/>
          </a:prstGeom>
          <a:solidFill>
            <a:srgbClr val="F6F6F6"/>
          </a:solidFill>
          <a:ln w="12700">
            <a:miter lim="400000"/>
          </a:ln>
        </p:spPr>
        <p:txBody>
          <a:bodyPr lIns="0" tIns="0" rIns="0" bIns="0"/>
          <a:lstStyle/>
          <a:p>
            <a:pPr lvl="0"/>
          </a:p>
        </p:txBody>
      </p:sp>
      <p:sp>
        <p:nvSpPr>
          <p:cNvPr id="33" name="Shape 33"/>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pic>
        <p:nvPicPr>
          <p:cNvPr id="34" name="image.jpeg"/>
          <p:cNvPicPr/>
          <p:nvPr/>
        </p:nvPicPr>
        <p:blipFill>
          <a:blip r:embed="rId2">
            <a:extLst/>
          </a:blip>
          <a:srcRect l="512" t="17807" r="512" b="6158"/>
          <a:stretch>
            <a:fillRect/>
          </a:stretch>
        </p:blipFill>
        <p:spPr>
          <a:xfrm>
            <a:off x="4587875" y="1452562"/>
            <a:ext cx="4554538" cy="2336801"/>
          </a:xfrm>
          <a:prstGeom prst="rect">
            <a:avLst/>
          </a:prstGeom>
          <a:ln w="12700">
            <a:miter lim="400000"/>
          </a:ln>
        </p:spPr>
      </p:pic>
      <p:sp>
        <p:nvSpPr>
          <p:cNvPr id="35" name="Shape 35"/>
          <p:cNvSpPr/>
          <p:nvPr/>
        </p:nvSpPr>
        <p:spPr>
          <a:xfrm>
            <a:off x="4811712" y="3781425"/>
            <a:ext cx="898173" cy="16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Fab Lab Tulsa</a:t>
            </a:r>
          </a:p>
        </p:txBody>
      </p:sp>
      <p:sp>
        <p:nvSpPr>
          <p:cNvPr id="36" name="Shape 36"/>
          <p:cNvSpPr/>
          <p:nvPr/>
        </p:nvSpPr>
        <p:spPr>
          <a:xfrm>
            <a:off x="768349" y="2601912"/>
            <a:ext cx="2814639" cy="159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342900">
              <a:spcBef>
                <a:spcPts val="300"/>
              </a:spcBef>
            </a:pPr>
            <a:r>
              <a:rPr b="1" sz="1200">
                <a:latin typeface="Terminal Dosis Bold"/>
                <a:ea typeface="Terminal Dosis Bold"/>
                <a:cs typeface="Terminal Dosis Bold"/>
                <a:sym typeface="Terminal Dosis Bold"/>
              </a:rPr>
              <a:t>Where can FabLabs be found?</a:t>
            </a:r>
            <a:endParaRPr b="1" sz="1200">
              <a:latin typeface="Terminal Dosis Bold"/>
              <a:ea typeface="Terminal Dosis Bold"/>
              <a:cs typeface="Terminal Dosis Bold"/>
              <a:sym typeface="Terminal Dosis Bold"/>
            </a:endParaRPr>
          </a:p>
          <a:p>
            <a:pPr lvl="0" defTabSz="342900">
              <a:spcBef>
                <a:spcPts val="300"/>
              </a:spcBef>
            </a:pPr>
            <a:r>
              <a:rPr b="1" sz="1200">
                <a:latin typeface="Terminal Dosis Bold"/>
                <a:ea typeface="Terminal Dosis Bold"/>
                <a:cs typeface="Terminal Dosis Bold"/>
                <a:sym typeface="Terminal Dosis Bold"/>
              </a:rPr>
              <a:t> </a:t>
            </a: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There are currently 267 FabLabs that can be found in over 40 countries. This global network acts a platform for users to seamlessly share processes and designs regardless of borders and distance.</a:t>
            </a:r>
          </a:p>
        </p:txBody>
      </p:sp>
      <p:pic>
        <p:nvPicPr>
          <p:cNvPr id="37" name="image.jpeg"/>
          <p:cNvPicPr/>
          <p:nvPr/>
        </p:nvPicPr>
        <p:blipFill>
          <a:blip r:embed="rId3">
            <a:extLst/>
          </a:blip>
          <a:srcRect l="0" t="25282" r="0" b="0"/>
          <a:stretch>
            <a:fillRect/>
          </a:stretch>
        </p:blipFill>
        <p:spPr>
          <a:xfrm>
            <a:off x="4589462" y="4168774"/>
            <a:ext cx="4611688" cy="2287589"/>
          </a:xfrm>
          <a:prstGeom prst="rect">
            <a:avLst/>
          </a:prstGeom>
          <a:ln w="12700">
            <a:miter lim="400000"/>
          </a:ln>
        </p:spPr>
      </p:pic>
      <p:sp>
        <p:nvSpPr>
          <p:cNvPr id="38" name="Shape 38"/>
          <p:cNvSpPr/>
          <p:nvPr/>
        </p:nvSpPr>
        <p:spPr>
          <a:xfrm>
            <a:off x="4806950" y="6459537"/>
            <a:ext cx="991283"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Fab Lab Luzern</a:t>
            </a:r>
          </a:p>
        </p:txBody>
      </p:sp>
      <p:sp>
        <p:nvSpPr>
          <p:cNvPr id="39" name="Shape 39"/>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latin typeface="Terminal Dosis SemiBold"/>
                <a:ea typeface="Terminal Dosis SemiBold"/>
                <a:cs typeface="Terminal Dosis SemiBold"/>
                <a:sym typeface="Terminal Dosis SemiBold"/>
              </a:defRPr>
            </a:lvl1pPr>
          </a:lstStyle>
          <a:p>
            <a:pPr lvl="0">
              <a:defRPr b="0" sz="1800"/>
            </a:pPr>
            <a:r>
              <a:rPr b="1" sz="2300"/>
              <a:t>AN INTRODUCTION TO FABLABS</a:t>
            </a:r>
          </a:p>
        </p:txBody>
      </p:sp>
      <p:sp>
        <p:nvSpPr>
          <p:cNvPr id="40" name="Shape 40"/>
          <p:cNvSpPr/>
          <p:nvPr/>
        </p:nvSpPr>
        <p:spPr>
          <a:xfrm rot="10800000">
            <a:off x="4646612" y="38671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
        <p:nvSpPr>
          <p:cNvPr id="41" name="Shape 41"/>
          <p:cNvSpPr/>
          <p:nvPr/>
        </p:nvSpPr>
        <p:spPr>
          <a:xfrm rot="10800000">
            <a:off x="4646612" y="65468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3" name="Shape 43"/>
          <p:cNvSpPr/>
          <p:nvPr/>
        </p:nvSpPr>
        <p:spPr>
          <a:xfrm>
            <a:off x="-17463" y="-104775"/>
            <a:ext cx="9518651" cy="1562100"/>
          </a:xfrm>
          <a:prstGeom prst="rect">
            <a:avLst/>
          </a:prstGeom>
          <a:solidFill>
            <a:srgbClr val="F6F6F6"/>
          </a:solidFill>
          <a:ln w="12700">
            <a:miter lim="400000"/>
          </a:ln>
        </p:spPr>
        <p:txBody>
          <a:bodyPr lIns="0" tIns="0" rIns="0" bIns="0"/>
          <a:lstStyle/>
          <a:p>
            <a:pPr lvl="0"/>
          </a:p>
        </p:txBody>
      </p:sp>
      <p:sp>
        <p:nvSpPr>
          <p:cNvPr id="44" name="Shape 44"/>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pic>
        <p:nvPicPr>
          <p:cNvPr id="45" name="image.jpeg"/>
          <p:cNvPicPr/>
          <p:nvPr/>
        </p:nvPicPr>
        <p:blipFill>
          <a:blip r:embed="rId2">
            <a:extLst/>
          </a:blip>
          <a:stretch>
            <a:fillRect/>
          </a:stretch>
        </p:blipFill>
        <p:spPr>
          <a:xfrm>
            <a:off x="4654550" y="1712912"/>
            <a:ext cx="4389438" cy="1828801"/>
          </a:xfrm>
          <a:prstGeom prst="rect">
            <a:avLst/>
          </a:prstGeom>
          <a:ln w="12700">
            <a:miter lim="400000"/>
          </a:ln>
        </p:spPr>
      </p:pic>
      <p:sp>
        <p:nvSpPr>
          <p:cNvPr id="46" name="Shape 46"/>
          <p:cNvSpPr/>
          <p:nvPr/>
        </p:nvSpPr>
        <p:spPr>
          <a:xfrm>
            <a:off x="4811712" y="3781425"/>
            <a:ext cx="3553837" cy="16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Low cost leg prosthesis developed in FabLab Amsterdam</a:t>
            </a:r>
          </a:p>
        </p:txBody>
      </p:sp>
      <p:sp>
        <p:nvSpPr>
          <p:cNvPr id="47" name="Shape 47"/>
          <p:cNvSpPr/>
          <p:nvPr/>
        </p:nvSpPr>
        <p:spPr>
          <a:xfrm>
            <a:off x="768349" y="2601912"/>
            <a:ext cx="2814639" cy="2032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What kind of projects have been built in FabLabs? </a:t>
            </a:r>
            <a:endParaRPr b="1" sz="1200">
              <a:latin typeface="Terminal Dosis Bold"/>
              <a:ea typeface="Terminal Dosis Bold"/>
              <a:cs typeface="Terminal Dosis Bold"/>
              <a:sym typeface="Terminal Dosis Bold"/>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There are a wide variety of FabLab projects that have been built, including solar and wind-power projects, simple computers and wireless data networks, analytical instrumentation for agriculture and healthcare, custom housing, and rapid-prototyping of rapid-prototyping machines.</a:t>
            </a:r>
          </a:p>
        </p:txBody>
      </p:sp>
      <p:pic>
        <p:nvPicPr>
          <p:cNvPr id="48" name="image.jpeg"/>
          <p:cNvPicPr/>
          <p:nvPr/>
        </p:nvPicPr>
        <p:blipFill>
          <a:blip r:embed="rId3">
            <a:extLst/>
          </a:blip>
          <a:srcRect l="0" t="9135" r="0" b="9135"/>
          <a:stretch>
            <a:fillRect/>
          </a:stretch>
        </p:blipFill>
        <p:spPr>
          <a:xfrm>
            <a:off x="4589462" y="4194174"/>
            <a:ext cx="4611688" cy="2287589"/>
          </a:xfrm>
          <a:prstGeom prst="rect">
            <a:avLst/>
          </a:prstGeom>
          <a:ln w="12700">
            <a:miter lim="400000"/>
          </a:ln>
        </p:spPr>
      </p:pic>
      <p:sp>
        <p:nvSpPr>
          <p:cNvPr id="49" name="Shape 49"/>
          <p:cNvSpPr/>
          <p:nvPr/>
        </p:nvSpPr>
        <p:spPr>
          <a:xfrm>
            <a:off x="4806950" y="6459537"/>
            <a:ext cx="3038761"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DIY wireless networks developed for Afghanistan</a:t>
            </a:r>
          </a:p>
        </p:txBody>
      </p:sp>
      <p:sp>
        <p:nvSpPr>
          <p:cNvPr id="50" name="Shape 50"/>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latin typeface="Terminal Dosis SemiBold"/>
                <a:ea typeface="Terminal Dosis SemiBold"/>
                <a:cs typeface="Terminal Dosis SemiBold"/>
                <a:sym typeface="Terminal Dosis SemiBold"/>
              </a:defRPr>
            </a:lvl1pPr>
          </a:lstStyle>
          <a:p>
            <a:pPr lvl="0">
              <a:defRPr b="0" sz="1800"/>
            </a:pPr>
            <a:r>
              <a:rPr b="1" sz="2300"/>
              <a:t>AN INTRODUCTION TO FABLABS</a:t>
            </a:r>
          </a:p>
        </p:txBody>
      </p:sp>
      <p:sp>
        <p:nvSpPr>
          <p:cNvPr id="51" name="Shape 51"/>
          <p:cNvSpPr/>
          <p:nvPr/>
        </p:nvSpPr>
        <p:spPr>
          <a:xfrm rot="10800000">
            <a:off x="4646612" y="38671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
        <p:nvSpPr>
          <p:cNvPr id="52" name="Shape 52"/>
          <p:cNvSpPr/>
          <p:nvPr/>
        </p:nvSpPr>
        <p:spPr>
          <a:xfrm rot="10800000">
            <a:off x="4646612" y="65468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4" name="Shape 54"/>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55" name="Shape 55"/>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sp>
        <p:nvSpPr>
          <p:cNvPr id="56" name="Shape 56"/>
          <p:cNvSpPr/>
          <p:nvPr/>
        </p:nvSpPr>
        <p:spPr>
          <a:xfrm>
            <a:off x="768349" y="3276600"/>
            <a:ext cx="2814639" cy="32893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sz="1200">
                <a:latin typeface="Terminal Dosis Book"/>
                <a:ea typeface="Terminal Dosis Book"/>
                <a:cs typeface="Terminal Dosis Book"/>
                <a:sym typeface="Terminal Dosis Book"/>
              </a:rPr>
              <a:t>The goal of XinFab is to give the Shanghai community of makers, inventors and startups access to cutting-edge fabrication tools and technologies at the lowest cost possible, so that every man, woman and child with a project idea and the willpower to see it through can afford the means to make their ideas into reality.</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We've recently acknowledged  as an offical FabLab on FabLab's global network. https://www.fablabs.io/xinfab</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Weibo: @XinFab</a:t>
            </a:r>
            <a:r>
              <a:rPr sz="1200">
                <a:latin typeface="宋体"/>
                <a:ea typeface="宋体"/>
                <a:cs typeface="宋体"/>
                <a:sym typeface="宋体"/>
              </a:rPr>
              <a:t>新</a:t>
            </a:r>
            <a:r>
              <a:rPr sz="1200">
                <a:latin typeface="Terminal Dosis Book"/>
                <a:ea typeface="Terminal Dosis Book"/>
                <a:cs typeface="Terminal Dosis Book"/>
                <a:sym typeface="Terminal Dosis Book"/>
              </a:rPr>
              <a:t>Fab</a:t>
            </a:r>
            <a:endParaRPr sz="1200">
              <a:latin typeface="Terminal Dosis Book"/>
              <a:ea typeface="Terminal Dosis Book"/>
              <a:cs typeface="Terminal Dosis Book"/>
              <a:sym typeface="Terminal Dosis Book"/>
            </a:endParaRPr>
          </a:p>
          <a:p>
            <a:pPr lvl="0" defTabSz="342900">
              <a:spcBef>
                <a:spcPts val="300"/>
              </a:spcBef>
            </a:pPr>
            <a:endParaRPr sz="1200">
              <a:latin typeface="Terminal Dosis Book"/>
              <a:ea typeface="Terminal Dosis Book"/>
              <a:cs typeface="Terminal Dosis Book"/>
              <a:sym typeface="Terminal Dosis Book"/>
            </a:endParaRPr>
          </a:p>
        </p:txBody>
      </p:sp>
      <p:sp>
        <p:nvSpPr>
          <p:cNvPr id="57" name="Shape 57"/>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WHAT IS XINFAB?</a:t>
            </a:r>
          </a:p>
        </p:txBody>
      </p:sp>
      <p:pic>
        <p:nvPicPr>
          <p:cNvPr id="58" name="image.png"/>
          <p:cNvPicPr/>
          <p:nvPr/>
        </p:nvPicPr>
        <p:blipFill>
          <a:blip r:embed="rId2">
            <a:extLst/>
          </a:blip>
          <a:stretch>
            <a:fillRect/>
          </a:stretch>
        </p:blipFill>
        <p:spPr>
          <a:xfrm>
            <a:off x="5027612" y="3089275"/>
            <a:ext cx="3038476" cy="1939925"/>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0" name="Shape 60"/>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61" name="Shape 61"/>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sp>
        <p:nvSpPr>
          <p:cNvPr id="62" name="Shape 62"/>
          <p:cNvSpPr/>
          <p:nvPr/>
        </p:nvSpPr>
        <p:spPr>
          <a:xfrm>
            <a:off x="768349" y="2736850"/>
            <a:ext cx="2814639" cy="274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Where is XinFab located?</a:t>
            </a:r>
            <a:endParaRPr b="1" sz="1200">
              <a:latin typeface="Terminal Dosis Bold"/>
              <a:ea typeface="Terminal Dosis Bold"/>
              <a:cs typeface="Terminal Dosis Bold"/>
              <a:sym typeface="Terminal Dosis Bold"/>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XinFab is located next to the hackerspace Xinchejian, in a hardware startup co-working space near Jing'an Temple, set to open on September 13th. This location places XinFab in the business heart of Shanghai, making collaboration and transportation very convenient. The XinFab space will include 3 workshop zones: metal, wood and plastic. Shared areas with the the co-working space will include public areas, meeting rooms, a kitchen and dining area.</a:t>
            </a:r>
          </a:p>
        </p:txBody>
      </p:sp>
      <p:sp>
        <p:nvSpPr>
          <p:cNvPr id="63" name="Shape 63"/>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WHAT IS XINFAB?</a:t>
            </a:r>
          </a:p>
        </p:txBody>
      </p:sp>
      <p:sp>
        <p:nvSpPr>
          <p:cNvPr id="64" name="Shape 64"/>
          <p:cNvSpPr/>
          <p:nvPr/>
        </p:nvSpPr>
        <p:spPr>
          <a:xfrm>
            <a:off x="4572000" y="1493837"/>
            <a:ext cx="4978400" cy="5588001"/>
          </a:xfrm>
          <a:prstGeom prst="rect">
            <a:avLst/>
          </a:prstGeom>
          <a:solidFill>
            <a:srgbClr val="FFFFFF"/>
          </a:solidFill>
          <a:ln w="12700">
            <a:miter lim="400000"/>
          </a:ln>
        </p:spPr>
        <p:txBody>
          <a:bodyPr lIns="0" tIns="0" rIns="0" bIns="0"/>
          <a:lstStyle/>
          <a:p>
            <a:pPr lvl="0"/>
          </a:p>
        </p:txBody>
      </p:sp>
      <p:pic>
        <p:nvPicPr>
          <p:cNvPr id="65" name="image.jpeg"/>
          <p:cNvPicPr/>
          <p:nvPr/>
        </p:nvPicPr>
        <p:blipFill>
          <a:blip r:embed="rId2">
            <a:extLst/>
          </a:blip>
          <a:srcRect l="0" t="4508" r="0" b="4508"/>
          <a:stretch>
            <a:fillRect/>
          </a:stretch>
        </p:blipFill>
        <p:spPr>
          <a:xfrm>
            <a:off x="4587875" y="1452562"/>
            <a:ext cx="4554538" cy="2336801"/>
          </a:xfrm>
          <a:prstGeom prst="rect">
            <a:avLst/>
          </a:prstGeom>
          <a:ln w="12700">
            <a:miter lim="400000"/>
          </a:ln>
        </p:spPr>
      </p:pic>
      <p:sp>
        <p:nvSpPr>
          <p:cNvPr id="66" name="Shape 66"/>
          <p:cNvSpPr/>
          <p:nvPr/>
        </p:nvSpPr>
        <p:spPr>
          <a:xfrm>
            <a:off x="4811712" y="3781425"/>
            <a:ext cx="1146467" cy="16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our current venue </a:t>
            </a:r>
          </a:p>
        </p:txBody>
      </p:sp>
      <p:sp>
        <p:nvSpPr>
          <p:cNvPr id="67" name="Shape 67"/>
          <p:cNvSpPr/>
          <p:nvPr/>
        </p:nvSpPr>
        <p:spPr>
          <a:xfrm>
            <a:off x="4806950" y="6459537"/>
            <a:ext cx="1177436"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marL="342900" indent="-342900">
              <a:spcBef>
                <a:spcPts val="200"/>
              </a:spcBef>
            </a:pPr>
            <a:r>
              <a:rPr sz="1100">
                <a:latin typeface="Terminal Dosis ExtraLight"/>
                <a:ea typeface="Terminal Dosis ExtraLight"/>
                <a:cs typeface="Terminal Dosis ExtraLight"/>
                <a:sym typeface="Terminal Dosis ExtraLight"/>
              </a:rPr>
              <a:t>Our  </a:t>
            </a:r>
            <a:r>
              <a:rPr sz="1100">
                <a:latin typeface="Terminal Dosis ExtraLight"/>
                <a:ea typeface="Terminal Dosis ExtraLight"/>
                <a:cs typeface="Terminal Dosis ExtraLight"/>
                <a:sym typeface="Terminal Dosis ExtraLight"/>
              </a:rPr>
              <a:t>current </a:t>
            </a:r>
            <a:r>
              <a:rPr sz="1100">
                <a:latin typeface="Terminal Dosis ExtraLight"/>
                <a:ea typeface="Terminal Dosis ExtraLight"/>
                <a:cs typeface="Terminal Dosis ExtraLight"/>
                <a:sym typeface="Terminal Dosis ExtraLight"/>
              </a:rPr>
              <a:t>venue</a:t>
            </a:r>
          </a:p>
        </p:txBody>
      </p:sp>
      <p:sp>
        <p:nvSpPr>
          <p:cNvPr id="68" name="Shape 68"/>
          <p:cNvSpPr/>
          <p:nvPr/>
        </p:nvSpPr>
        <p:spPr>
          <a:xfrm rot="10800000">
            <a:off x="4646612" y="38671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
        <p:nvSpPr>
          <p:cNvPr id="69" name="Shape 69"/>
          <p:cNvSpPr/>
          <p:nvPr/>
        </p:nvSpPr>
        <p:spPr>
          <a:xfrm rot="10800000">
            <a:off x="4646612" y="65468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pic>
        <p:nvPicPr>
          <p:cNvPr id="70" name="71a1a5e9gw1ehg3d1xcoaj21kw11owph.jpg"/>
          <p:cNvPicPr/>
          <p:nvPr/>
        </p:nvPicPr>
        <p:blipFill>
          <a:blip r:embed="rId3">
            <a:extLst/>
          </a:blip>
          <a:srcRect l="0" t="12098" r="631" b="13861"/>
          <a:stretch>
            <a:fillRect/>
          </a:stretch>
        </p:blipFill>
        <p:spPr>
          <a:xfrm>
            <a:off x="4572000" y="4152899"/>
            <a:ext cx="4597400" cy="2265364"/>
          </a:xfrm>
          <a:prstGeom prst="rect">
            <a:avLst/>
          </a:prstGeom>
          <a:ln w="12700">
            <a:miter lim="400000"/>
          </a:ln>
        </p:spPr>
      </p:pic>
      <p:pic>
        <p:nvPicPr>
          <p:cNvPr id="71" name="71a1a5e9gw1ehg3djq7b7j21kw11ogva.jpg"/>
          <p:cNvPicPr/>
          <p:nvPr/>
        </p:nvPicPr>
        <p:blipFill>
          <a:blip r:embed="rId4">
            <a:extLst/>
          </a:blip>
          <a:srcRect l="0" t="0" r="56" b="23066"/>
          <a:stretch>
            <a:fillRect/>
          </a:stretch>
        </p:blipFill>
        <p:spPr>
          <a:xfrm>
            <a:off x="4573587" y="1450975"/>
            <a:ext cx="4554538" cy="2317750"/>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73" name="Shape 73"/>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74" name="Shape 74"/>
          <p:cNvSpPr/>
          <p:nvPr/>
        </p:nvSpPr>
        <p:spPr>
          <a:xfrm>
            <a:off x="768349" y="3117850"/>
            <a:ext cx="2814639" cy="2032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What kind of tools do XinFab  members currently have access to?</a:t>
            </a:r>
            <a:endParaRPr b="1" sz="1200">
              <a:latin typeface="Terminal Dosis Bold"/>
              <a:ea typeface="Terminal Dosis Bold"/>
              <a:cs typeface="Terminal Dosis Bold"/>
              <a:sym typeface="Terminal Dosis Bold"/>
            </a:endParaRPr>
          </a:p>
          <a:p>
            <a:pPr lvl="0" defTabSz="342900">
              <a:spcBef>
                <a:spcPts val="300"/>
              </a:spcBef>
            </a:pPr>
            <a:endParaRPr b="1" sz="1200">
              <a:latin typeface="Terminal Dosis Bold"/>
              <a:ea typeface="Terminal Dosis Bold"/>
              <a:cs typeface="Terminal Dosis Bold"/>
              <a:sym typeface="Terminal Dosis Bold"/>
            </a:endParaRPr>
          </a:p>
          <a:p>
            <a:pPr lvl="0" defTabSz="342900">
              <a:spcBef>
                <a:spcPts val="300"/>
              </a:spcBef>
            </a:pPr>
            <a:r>
              <a:rPr sz="1200">
                <a:latin typeface="Terminal Dosis Book"/>
                <a:ea typeface="Terminal Dosis Book"/>
                <a:cs typeface="Terminal Dosis Book"/>
                <a:sym typeface="Terminal Dosis Book"/>
              </a:rPr>
              <a:t>At the moment, XinFab features a laser cutter, CNC machines, TIG and spot welding machines, a selection of 3D printers, a 3D scanner, computers to design 3D models on, a hydraulic press, a lathe, IR PCB oven, soldering stations and a wide assortment of hand and power tools</a:t>
            </a:r>
          </a:p>
        </p:txBody>
      </p:sp>
      <p:sp>
        <p:nvSpPr>
          <p:cNvPr id="75" name="Shape 75"/>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WHAT IS XINFAB?</a:t>
            </a:r>
          </a:p>
        </p:txBody>
      </p:sp>
      <p:sp>
        <p:nvSpPr>
          <p:cNvPr id="76" name="Shape 76"/>
          <p:cNvSpPr/>
          <p:nvPr/>
        </p:nvSpPr>
        <p:spPr>
          <a:xfrm>
            <a:off x="5213350" y="3117850"/>
            <a:ext cx="2814638" cy="1320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342900">
              <a:spcBef>
                <a:spcPts val="300"/>
              </a:spcBef>
            </a:pPr>
            <a:r>
              <a:rPr b="1" sz="1200">
                <a:latin typeface="Terminal Dosis Bold"/>
                <a:ea typeface="Terminal Dosis Bold"/>
                <a:cs typeface="Terminal Dosis Bold"/>
                <a:sym typeface="Terminal Dosis Bold"/>
              </a:rPr>
              <a:t>What kind of tools will XinFab  members have access to in the future?</a:t>
            </a:r>
            <a:endParaRPr b="1" sz="1200">
              <a:latin typeface="Terminal Dosis Bold"/>
              <a:ea typeface="Terminal Dosis Bold"/>
              <a:cs typeface="Terminal Dosis Bold"/>
              <a:sym typeface="Terminal Dosis Bold"/>
            </a:endParaRPr>
          </a:p>
          <a:p>
            <a:pPr lvl="0" defTabSz="342900">
              <a:spcBef>
                <a:spcPts val="300"/>
              </a:spcBef>
            </a:pPr>
            <a:endParaRPr sz="1200">
              <a:latin typeface="Terminal Dosis Book"/>
              <a:ea typeface="Terminal Dosis Book"/>
              <a:cs typeface="Terminal Dosis Book"/>
              <a:sym typeface="Terminal Dosis Book"/>
            </a:endParaRPr>
          </a:p>
          <a:p>
            <a:pPr lvl="0" defTabSz="342900">
              <a:spcBef>
                <a:spcPts val="300"/>
              </a:spcBef>
            </a:pPr>
            <a:r>
              <a:rPr sz="1200">
                <a:latin typeface="Terminal Dosis Book"/>
                <a:ea typeface="Terminal Dosis Book"/>
                <a:cs typeface="Terminal Dosis Book"/>
                <a:sym typeface="Terminal Dosis Book"/>
              </a:rPr>
              <a:t>For the future, we hope to have hand tools, machinig, measurement, prototyping, plasma cutter, wood working</a:t>
            </a:r>
            <a:r>
              <a:rPr sz="1200">
                <a:latin typeface="Terminal Dosis Book"/>
                <a:ea typeface="Terminal Dosis Book"/>
                <a:cs typeface="Terminal Dosis Book"/>
                <a:sym typeface="Terminal Dosis Book"/>
              </a:rPr>
              <a:t>.</a:t>
            </a:r>
            <a:r>
              <a:rPr sz="1200">
                <a:latin typeface="Terminal Dosis Book"/>
                <a:ea typeface="Terminal Dosis Book"/>
                <a:cs typeface="Terminal Dosis Book"/>
                <a:sym typeface="Terminal Dosis Book"/>
              </a:rPr>
              <a:t> </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78" name="Shape 78"/>
          <p:cNvSpPr/>
          <p:nvPr/>
        </p:nvSpPr>
        <p:spPr>
          <a:xfrm>
            <a:off x="-17463" y="-104775"/>
            <a:ext cx="9518651" cy="1562100"/>
          </a:xfrm>
          <a:prstGeom prst="rect">
            <a:avLst/>
          </a:prstGeom>
          <a:solidFill>
            <a:srgbClr val="FF0020"/>
          </a:solidFill>
          <a:ln w="12700">
            <a:miter lim="400000"/>
          </a:ln>
        </p:spPr>
        <p:txBody>
          <a:bodyPr lIns="0" tIns="0" rIns="0" bIns="0"/>
          <a:lstStyle/>
          <a:p>
            <a:pPr lvl="0"/>
          </a:p>
        </p:txBody>
      </p:sp>
      <p:sp>
        <p:nvSpPr>
          <p:cNvPr id="79" name="Shape 79"/>
          <p:cNvSpPr/>
          <p:nvPr/>
        </p:nvSpPr>
        <p:spPr>
          <a:xfrm>
            <a:off x="762000" y="539750"/>
            <a:ext cx="7772400" cy="35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300">
                <a:solidFill>
                  <a:srgbClr val="FFFFFF"/>
                </a:solidFill>
                <a:latin typeface="Terminal Dosis SemiBold"/>
                <a:ea typeface="Terminal Dosis SemiBold"/>
                <a:cs typeface="Terminal Dosis SemiBold"/>
                <a:sym typeface="Terminal Dosis SemiBold"/>
              </a:defRPr>
            </a:lvl1pPr>
          </a:lstStyle>
          <a:p>
            <a:pPr lvl="0">
              <a:defRPr b="0" sz="1800">
                <a:solidFill>
                  <a:srgbClr val="000000"/>
                </a:solidFill>
              </a:defRPr>
            </a:pPr>
            <a:r>
              <a:rPr b="1" sz="2300">
                <a:solidFill>
                  <a:srgbClr val="FFFFFF"/>
                </a:solidFill>
              </a:rPr>
              <a:t>WHO WILL USE XINFAB?</a:t>
            </a:r>
          </a:p>
        </p:txBody>
      </p:sp>
      <p:sp>
        <p:nvSpPr>
          <p:cNvPr id="80" name="Shape 80"/>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sp>
        <p:nvSpPr>
          <p:cNvPr id="81" name="Shape 81"/>
          <p:cNvSpPr/>
          <p:nvPr/>
        </p:nvSpPr>
        <p:spPr>
          <a:xfrm>
            <a:off x="4586287" y="1460500"/>
            <a:ext cx="4978401" cy="5588000"/>
          </a:xfrm>
          <a:prstGeom prst="rect">
            <a:avLst/>
          </a:prstGeom>
          <a:solidFill>
            <a:srgbClr val="FFFFFF"/>
          </a:solidFill>
          <a:ln w="12700">
            <a:miter lim="400000"/>
          </a:ln>
        </p:spPr>
        <p:txBody>
          <a:bodyPr lIns="0" tIns="0" rIns="0" bIns="0"/>
          <a:lstStyle/>
          <a:p>
            <a:pPr lvl="0"/>
          </a:p>
        </p:txBody>
      </p:sp>
      <p:pic>
        <p:nvPicPr>
          <p:cNvPr id="82" name="image.jpeg"/>
          <p:cNvPicPr/>
          <p:nvPr/>
        </p:nvPicPr>
        <p:blipFill>
          <a:blip r:embed="rId2">
            <a:extLst/>
          </a:blip>
          <a:srcRect l="0" t="15806" r="0" b="15806"/>
          <a:stretch>
            <a:fillRect/>
          </a:stretch>
        </p:blipFill>
        <p:spPr>
          <a:xfrm>
            <a:off x="4587875" y="1452562"/>
            <a:ext cx="4554538" cy="2336801"/>
          </a:xfrm>
          <a:prstGeom prst="rect">
            <a:avLst/>
          </a:prstGeom>
          <a:ln w="12700">
            <a:miter lim="400000"/>
          </a:ln>
        </p:spPr>
      </p:pic>
      <p:sp>
        <p:nvSpPr>
          <p:cNvPr id="83" name="Shape 83"/>
          <p:cNvSpPr/>
          <p:nvPr/>
        </p:nvSpPr>
        <p:spPr>
          <a:xfrm>
            <a:off x="4811712" y="3781425"/>
            <a:ext cx="1604312" cy="16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Makers/hackers/inventors</a:t>
            </a:r>
          </a:p>
        </p:txBody>
      </p:sp>
      <p:pic>
        <p:nvPicPr>
          <p:cNvPr id="84" name="image.jpeg"/>
          <p:cNvPicPr/>
          <p:nvPr/>
        </p:nvPicPr>
        <p:blipFill>
          <a:blip r:embed="rId3">
            <a:extLst/>
          </a:blip>
          <a:srcRect l="0" t="12699" r="0" b="12699"/>
          <a:stretch>
            <a:fillRect/>
          </a:stretch>
        </p:blipFill>
        <p:spPr>
          <a:xfrm>
            <a:off x="4589462" y="4194174"/>
            <a:ext cx="4611688" cy="2287589"/>
          </a:xfrm>
          <a:prstGeom prst="rect">
            <a:avLst/>
          </a:prstGeom>
          <a:ln w="12700">
            <a:miter lim="400000"/>
          </a:ln>
        </p:spPr>
      </p:pic>
      <p:sp>
        <p:nvSpPr>
          <p:cNvPr id="85" name="Shape 85"/>
          <p:cNvSpPr/>
          <p:nvPr/>
        </p:nvSpPr>
        <p:spPr>
          <a:xfrm>
            <a:off x="4806950" y="6459537"/>
            <a:ext cx="1982621"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 The next generation of makers </a:t>
            </a:r>
          </a:p>
        </p:txBody>
      </p:sp>
      <p:sp>
        <p:nvSpPr>
          <p:cNvPr id="86" name="Shape 86"/>
          <p:cNvSpPr/>
          <p:nvPr/>
        </p:nvSpPr>
        <p:spPr>
          <a:xfrm rot="10800000">
            <a:off x="4646612" y="38671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
        <p:nvSpPr>
          <p:cNvPr id="87" name="Shape 87"/>
          <p:cNvSpPr/>
          <p:nvPr/>
        </p:nvSpPr>
        <p:spPr>
          <a:xfrm rot="10800000">
            <a:off x="4646612" y="65468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pic>
        <p:nvPicPr>
          <p:cNvPr id="88" name="image.jpeg"/>
          <p:cNvPicPr/>
          <p:nvPr/>
        </p:nvPicPr>
        <p:blipFill>
          <a:blip r:embed="rId4">
            <a:extLst/>
          </a:blip>
          <a:srcRect l="0" t="11784" r="0" b="11784"/>
          <a:stretch>
            <a:fillRect/>
          </a:stretch>
        </p:blipFill>
        <p:spPr>
          <a:xfrm>
            <a:off x="0" y="1452562"/>
            <a:ext cx="4584700" cy="2336801"/>
          </a:xfrm>
          <a:prstGeom prst="rect">
            <a:avLst/>
          </a:prstGeom>
          <a:ln w="12700">
            <a:miter lim="400000"/>
          </a:ln>
        </p:spPr>
      </p:pic>
      <p:sp>
        <p:nvSpPr>
          <p:cNvPr id="89" name="Shape 89"/>
          <p:cNvSpPr/>
          <p:nvPr/>
        </p:nvSpPr>
        <p:spPr>
          <a:xfrm>
            <a:off x="220662" y="3781425"/>
            <a:ext cx="610587" cy="16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  Startups</a:t>
            </a:r>
          </a:p>
        </p:txBody>
      </p:sp>
      <p:pic>
        <p:nvPicPr>
          <p:cNvPr id="90" name="image.jpeg"/>
          <p:cNvPicPr/>
          <p:nvPr/>
        </p:nvPicPr>
        <p:blipFill>
          <a:blip r:embed="rId5">
            <a:extLst/>
          </a:blip>
          <a:srcRect l="770" t="5343" r="769" b="31532"/>
          <a:stretch>
            <a:fillRect/>
          </a:stretch>
        </p:blipFill>
        <p:spPr>
          <a:xfrm>
            <a:off x="0" y="4194175"/>
            <a:ext cx="4611688" cy="2287588"/>
          </a:xfrm>
          <a:prstGeom prst="rect">
            <a:avLst/>
          </a:prstGeom>
          <a:ln w="12700">
            <a:miter lim="400000"/>
          </a:ln>
        </p:spPr>
      </p:pic>
      <p:sp>
        <p:nvSpPr>
          <p:cNvPr id="91" name="Shape 91"/>
          <p:cNvSpPr/>
          <p:nvPr/>
        </p:nvSpPr>
        <p:spPr>
          <a:xfrm>
            <a:off x="215900" y="6459537"/>
            <a:ext cx="1301719"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spcBef>
                <a:spcPts val="200"/>
              </a:spcBef>
              <a:defRPr sz="1100">
                <a:latin typeface="Terminal Dosis ExtraLight"/>
                <a:ea typeface="Terminal Dosis ExtraLight"/>
                <a:cs typeface="Terminal Dosis ExtraLight"/>
                <a:sym typeface="Terminal Dosis ExtraLight"/>
              </a:defRPr>
            </a:lvl1pPr>
          </a:lstStyle>
          <a:p>
            <a:pPr lvl="0">
              <a:defRPr sz="1800"/>
            </a:pPr>
            <a:r>
              <a:rPr sz="1100"/>
              <a:t>designers and artists</a:t>
            </a:r>
          </a:p>
        </p:txBody>
      </p:sp>
      <p:sp>
        <p:nvSpPr>
          <p:cNvPr id="92" name="Shape 92"/>
          <p:cNvSpPr/>
          <p:nvPr/>
        </p:nvSpPr>
        <p:spPr>
          <a:xfrm rot="10800000">
            <a:off x="55562" y="38671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
        <p:nvSpPr>
          <p:cNvPr id="93" name="Shape 93"/>
          <p:cNvSpPr/>
          <p:nvPr/>
        </p:nvSpPr>
        <p:spPr>
          <a:xfrm rot="10800000">
            <a:off x="55562" y="6546850"/>
            <a:ext cx="98426" cy="98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0020"/>
          </a:solidFill>
          <a:ln w="12700">
            <a:miter lim="400000"/>
          </a:ln>
        </p:spPr>
        <p:txBody>
          <a:bodyPr lIns="0" tIns="0" rIns="0" bIns="0"/>
          <a:lstStyle/>
          <a:p>
            <a:pPr lvl="0"/>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CFDEF3"/>
      </a:accent1>
      <a:accent2>
        <a:srgbClr val="333399"/>
      </a:accent2>
      <a:accent3>
        <a:srgbClr val="8F8F8F"/>
      </a:accent3>
      <a:accent4>
        <a:srgbClr val="707070"/>
      </a:accent4>
      <a:accent5>
        <a:srgbClr val="E2EAF7"/>
      </a:accent5>
      <a:accent6>
        <a:srgbClr val="2E2E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CFDEF3"/>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CFDEF3"/>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CFDEF3"/>
      </a:accent1>
      <a:accent2>
        <a:srgbClr val="333399"/>
      </a:accent2>
      <a:accent3>
        <a:srgbClr val="8F8F8F"/>
      </a:accent3>
      <a:accent4>
        <a:srgbClr val="707070"/>
      </a:accent4>
      <a:accent5>
        <a:srgbClr val="E2EAF7"/>
      </a:accent5>
      <a:accent6>
        <a:srgbClr val="2E2E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CFDEF3"/>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CFDEF3"/>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